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Лекція 17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Тема : «Абразивний технологічний інструмент»</a:t>
            </a:r>
          </a:p>
          <a:p>
            <a:endParaRPr lang="uk-UA" dirty="0"/>
          </a:p>
          <a:p>
            <a:r>
              <a:rPr lang="uk-UA" dirty="0" smtClean="0"/>
              <a:t>Готував презентацію студент 3-го курсу групи ПО-71</a:t>
            </a:r>
          </a:p>
          <a:p>
            <a:r>
              <a:rPr lang="uk-UA" dirty="0" smtClean="0"/>
              <a:t>Храбан Андрій</a:t>
            </a:r>
          </a:p>
        </p:txBody>
      </p:sp>
    </p:spTree>
    <p:extLst>
      <p:ext uri="{BB962C8B-B14F-4D97-AF65-F5344CB8AC3E}">
        <p14:creationId xmlns:p14="http://schemas.microsoft.com/office/powerpoint/2010/main" xmlns="" val="366026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</a:t>
            </a:r>
            <a:r>
              <a:rPr lang="uk-UA" dirty="0" smtClean="0"/>
              <a:t> Зерновий склад та зернистість абразивів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Всі </a:t>
            </a:r>
            <a:r>
              <a:rPr lang="ru-RU" dirty="0" err="1"/>
              <a:t>абразиви</a:t>
            </a:r>
            <a:r>
              <a:rPr lang="ru-RU" dirty="0"/>
              <a:t>, у </a:t>
            </a:r>
            <a:r>
              <a:rPr lang="ru-RU" dirty="0" err="1"/>
              <a:t>залежності</a:t>
            </a:r>
            <a:r>
              <a:rPr lang="ru-RU" dirty="0"/>
              <a:t> від </a:t>
            </a:r>
            <a:r>
              <a:rPr lang="ru-RU" dirty="0" err="1"/>
              <a:t>розмірів</a:t>
            </a:r>
            <a:r>
              <a:rPr lang="ru-RU" dirty="0"/>
              <a:t>, </a:t>
            </a:r>
            <a:r>
              <a:rPr lang="ru-RU" dirty="0" err="1"/>
              <a:t>розділені</a:t>
            </a:r>
            <a:r>
              <a:rPr lang="ru-RU" dirty="0"/>
              <a:t> на </a:t>
            </a:r>
            <a:r>
              <a:rPr lang="ru-RU" dirty="0" err="1"/>
              <a:t>групи</a:t>
            </a:r>
            <a:r>
              <a:rPr lang="ru-RU" dirty="0"/>
              <a:t>, а в </a:t>
            </a:r>
            <a:r>
              <a:rPr lang="ru-RU" dirty="0" err="1"/>
              <a:t>групі</a:t>
            </a:r>
            <a:r>
              <a:rPr lang="ru-RU" dirty="0"/>
              <a:t> по </a:t>
            </a:r>
            <a:r>
              <a:rPr lang="ru-RU" dirty="0" err="1"/>
              <a:t>цій</a:t>
            </a:r>
            <a:r>
              <a:rPr lang="ru-RU" dirty="0"/>
              <a:t> же </a:t>
            </a:r>
            <a:r>
              <a:rPr lang="ru-RU" dirty="0" err="1"/>
              <a:t>ознаці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/>
              <a:t>номери</a:t>
            </a:r>
            <a:r>
              <a:rPr lang="ru-RU" dirty="0"/>
              <a:t> </a:t>
            </a:r>
            <a:r>
              <a:rPr lang="ru-RU" dirty="0" err="1"/>
              <a:t>зернистості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err="1" smtClean="0"/>
              <a:t>Здійснити</a:t>
            </a:r>
            <a:r>
              <a:rPr lang="ru-RU" dirty="0" smtClean="0"/>
              <a:t> </a:t>
            </a:r>
            <a:r>
              <a:rPr lang="ru-RU" dirty="0" err="1"/>
              <a:t>класифікацію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порошок кожного номера </a:t>
            </a:r>
            <a:r>
              <a:rPr lang="ru-RU" dirty="0" err="1" smtClean="0"/>
              <a:t>зернистості</a:t>
            </a:r>
            <a:r>
              <a:rPr lang="ru-RU" dirty="0" smtClean="0"/>
              <a:t> </a:t>
            </a:r>
            <a:r>
              <a:rPr lang="ru-RU" dirty="0" err="1"/>
              <a:t>складався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 зерен одного </a:t>
            </a:r>
            <a:r>
              <a:rPr lang="ru-RU" dirty="0" err="1"/>
              <a:t>розміру</a:t>
            </a:r>
            <a:r>
              <a:rPr lang="ru-RU" dirty="0"/>
              <a:t> практично </a:t>
            </a:r>
            <a:r>
              <a:rPr lang="ru-RU" dirty="0" err="1"/>
              <a:t>неможливо</a:t>
            </a:r>
            <a:r>
              <a:rPr lang="ru-RU" dirty="0"/>
              <a:t>. </a:t>
            </a:r>
            <a:r>
              <a:rPr lang="ru-RU" dirty="0" err="1" smtClean="0"/>
              <a:t>Тоу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smtClean="0"/>
              <a:t>становить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фракцій</a:t>
            </a:r>
            <a:r>
              <a:rPr lang="ru-RU" dirty="0"/>
              <a:t> (</a:t>
            </a:r>
            <a:r>
              <a:rPr lang="ru-RU" dirty="0" err="1"/>
              <a:t>груп</a:t>
            </a:r>
            <a:r>
              <a:rPr lang="ru-RU" dirty="0"/>
              <a:t> зерен,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обмежені</a:t>
            </a:r>
            <a:r>
              <a:rPr lang="ru-RU" dirty="0"/>
              <a:t> </a:t>
            </a:r>
            <a:r>
              <a:rPr lang="ru-RU" dirty="0" err="1"/>
              <a:t>вузькою</a:t>
            </a:r>
            <a:r>
              <a:rPr lang="ru-RU" dirty="0"/>
              <a:t> </a:t>
            </a:r>
            <a:r>
              <a:rPr lang="ru-RU" dirty="0" err="1"/>
              <a:t>межею</a:t>
            </a:r>
            <a:r>
              <a:rPr lang="ru-RU" dirty="0" smtClean="0"/>
              <a:t>):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 smtClean="0"/>
              <a:t>прийнята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характеризуючу</a:t>
            </a:r>
            <a:r>
              <a:rPr lang="ru-RU" dirty="0"/>
              <a:t> </a:t>
            </a:r>
            <a:r>
              <a:rPr lang="ru-RU" dirty="0" err="1"/>
              <a:t>даний</a:t>
            </a:r>
            <a:r>
              <a:rPr lang="ru-RU" dirty="0"/>
              <a:t> номер </a:t>
            </a:r>
            <a:r>
              <a:rPr lang="ru-RU" dirty="0" err="1"/>
              <a:t>зернистості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ru-RU" dirty="0" err="1" smtClean="0"/>
              <a:t>побічна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крупніше</a:t>
            </a:r>
            <a:r>
              <a:rPr lang="ru-RU" dirty="0"/>
              <a:t> і </a:t>
            </a:r>
            <a:r>
              <a:rPr lang="ru-RU" dirty="0" err="1"/>
              <a:t>дрібніше</a:t>
            </a:r>
            <a:r>
              <a:rPr lang="ru-RU" dirty="0"/>
              <a:t> </a:t>
            </a:r>
            <a:r>
              <a:rPr lang="ru-RU" dirty="0" err="1" smtClean="0"/>
              <a:t>основних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err="1" smtClean="0"/>
              <a:t>Кількісний</a:t>
            </a:r>
            <a:r>
              <a:rPr lang="ru-RU" dirty="0" smtClean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фракцій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зерновий</a:t>
            </a:r>
            <a:r>
              <a:rPr lang="ru-RU" dirty="0"/>
              <a:t> склад абразиву.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5840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Шліфуючі</a:t>
            </a:r>
            <a:r>
              <a:rPr lang="ru-RU" dirty="0"/>
              <a:t> порошки природного і синтетичного алмазу </a:t>
            </a:r>
            <a:r>
              <a:rPr lang="ru-RU" dirty="0" err="1"/>
              <a:t>розділяють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 err="1"/>
              <a:t>шліфпорошки</a:t>
            </a:r>
            <a:r>
              <a:rPr lang="ru-RU" dirty="0"/>
              <a:t>, </a:t>
            </a:r>
            <a:r>
              <a:rPr lang="ru-RU" dirty="0" err="1"/>
              <a:t>мікропорошки</a:t>
            </a:r>
            <a:r>
              <a:rPr lang="ru-RU" dirty="0"/>
              <a:t>. </a:t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Шліфпорошки</a:t>
            </a:r>
            <a:r>
              <a:rPr lang="ru-RU" dirty="0" smtClean="0"/>
              <a:t> </a:t>
            </a:r>
            <a:r>
              <a:rPr lang="ru-RU" dirty="0"/>
              <a:t>природного алмазу </a:t>
            </a:r>
            <a:r>
              <a:rPr lang="ru-RU" dirty="0" err="1"/>
              <a:t>мають</a:t>
            </a:r>
            <a:r>
              <a:rPr lang="ru-RU" dirty="0"/>
              <a:t> одну марку – А</a:t>
            </a:r>
            <a:r>
              <a:rPr lang="ru-RU" dirty="0" smtClean="0"/>
              <a:t>,		    синтетичного </a:t>
            </a:r>
            <a:r>
              <a:rPr lang="ru-RU" dirty="0"/>
              <a:t>– </a:t>
            </a:r>
            <a:r>
              <a:rPr lang="ru-RU" dirty="0" err="1"/>
              <a:t>п'ять</a:t>
            </a:r>
            <a:r>
              <a:rPr lang="ru-RU" dirty="0"/>
              <a:t>: </a:t>
            </a:r>
            <a:r>
              <a:rPr lang="ru-RU" dirty="0" smtClean="0"/>
              <a:t>АСО</a:t>
            </a:r>
            <a:r>
              <a:rPr lang="ru-RU" dirty="0"/>
              <a:t>, </a:t>
            </a:r>
            <a:r>
              <a:rPr lang="ru-RU" dirty="0" smtClean="0"/>
              <a:t>АСР</a:t>
            </a:r>
            <a:r>
              <a:rPr lang="ru-RU" dirty="0"/>
              <a:t>, АСВ, АСК, АСС (АС – алмаз </a:t>
            </a:r>
            <a:r>
              <a:rPr lang="ru-RU" dirty="0" err="1"/>
              <a:t>синтетичний</a:t>
            </a:r>
            <a:r>
              <a:rPr lang="ru-RU" dirty="0"/>
              <a:t>; ПРО, Р, У, ДО, З – </a:t>
            </a:r>
            <a:r>
              <a:rPr lang="ru-RU" dirty="0" err="1"/>
              <a:t>індекси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порошків</a:t>
            </a:r>
            <a:r>
              <a:rPr lang="ru-RU" dirty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фізико-механічними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).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Зерна </a:t>
            </a:r>
            <a:r>
              <a:rPr lang="ru-RU" dirty="0"/>
              <a:t>порошку АСО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підвищену</a:t>
            </a:r>
            <a:r>
              <a:rPr lang="ru-RU" dirty="0"/>
              <a:t> </a:t>
            </a:r>
            <a:r>
              <a:rPr lang="ru-RU" dirty="0" err="1"/>
              <a:t>крихкість</a:t>
            </a:r>
            <a:r>
              <a:rPr lang="ru-RU" dirty="0"/>
              <a:t>, а зерна АСР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міцні</a:t>
            </a:r>
            <a:r>
              <a:rPr lang="ru-RU" dirty="0"/>
              <a:t> і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 smtClean="0"/>
              <a:t>тендітні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порівнянні</a:t>
            </a:r>
            <a:r>
              <a:rPr lang="ru-RU" dirty="0"/>
              <a:t> з АСО. У зерен АСВ </a:t>
            </a:r>
            <a:r>
              <a:rPr lang="ru-RU" dirty="0" err="1"/>
              <a:t>міцність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АСО й АСР і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тендітні</a:t>
            </a:r>
            <a:r>
              <a:rPr lang="ru-RU" dirty="0"/>
              <a:t>; </a:t>
            </a:r>
            <a:r>
              <a:rPr lang="ru-RU" dirty="0" smtClean="0"/>
              <a:t>АСК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міцність</a:t>
            </a:r>
            <a:r>
              <a:rPr lang="ru-RU" dirty="0"/>
              <a:t> і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тендітні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АСВ.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270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431075"/>
            <a:ext cx="9905998" cy="5360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Шліфпорошок</a:t>
            </a:r>
            <a:r>
              <a:rPr lang="ru-RU" dirty="0" smtClean="0"/>
              <a:t> </a:t>
            </a:r>
            <a:r>
              <a:rPr lang="ru-RU" dirty="0"/>
              <a:t>шляхом </a:t>
            </a:r>
            <a:r>
              <a:rPr lang="ru-RU" dirty="0" err="1"/>
              <a:t>просіювання</a:t>
            </a:r>
            <a:r>
              <a:rPr lang="ru-RU" dirty="0"/>
              <a:t> </a:t>
            </a:r>
            <a:r>
              <a:rPr lang="ru-RU" dirty="0" err="1"/>
              <a:t>вихідних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через сито з </a:t>
            </a:r>
            <a:r>
              <a:rPr lang="ru-RU" dirty="0" err="1"/>
              <a:t>послідовно</a:t>
            </a:r>
            <a:r>
              <a:rPr lang="ru-RU" dirty="0"/>
              <a:t> </a:t>
            </a:r>
            <a:r>
              <a:rPr lang="ru-RU" dirty="0" err="1" smtClean="0"/>
              <a:t>зменшуваним</a:t>
            </a:r>
            <a:r>
              <a:rPr lang="ru-RU" dirty="0" smtClean="0"/>
              <a:t> </a:t>
            </a:r>
            <a:r>
              <a:rPr lang="ru-RU" dirty="0" err="1"/>
              <a:t>розміром</a:t>
            </a:r>
            <a:r>
              <a:rPr lang="ru-RU" dirty="0"/>
              <a:t> ячейки </a:t>
            </a:r>
            <a:r>
              <a:rPr lang="ru-RU" dirty="0" err="1"/>
              <a:t>розділений</a:t>
            </a:r>
            <a:r>
              <a:rPr lang="ru-RU" dirty="0"/>
              <a:t> на </a:t>
            </a:r>
            <a:r>
              <a:rPr lang="ru-RU" dirty="0" err="1"/>
              <a:t>номери</a:t>
            </a:r>
            <a:r>
              <a:rPr lang="ru-RU" dirty="0"/>
              <a:t> </a:t>
            </a:r>
            <a:r>
              <a:rPr lang="ru-RU" dirty="0" err="1"/>
              <a:t>зернистості</a:t>
            </a:r>
            <a:r>
              <a:rPr lang="ru-RU" dirty="0"/>
              <a:t>. У порошок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 smtClean="0"/>
              <a:t>зернистості</a:t>
            </a:r>
            <a:r>
              <a:rPr lang="ru-RU" dirty="0" smtClean="0"/>
              <a:t> </a:t>
            </a:r>
            <a:r>
              <a:rPr lang="ru-RU" dirty="0"/>
              <a:t>входить 3 </a:t>
            </a:r>
            <a:r>
              <a:rPr lang="ru-RU" dirty="0" err="1"/>
              <a:t>фракції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велика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основна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дрібна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/>
              <a:t>зерен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фракції</a:t>
            </a:r>
            <a:r>
              <a:rPr lang="ru-RU" dirty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/>
              <a:t>розміром</a:t>
            </a:r>
            <a:r>
              <a:rPr lang="ru-RU" dirty="0"/>
              <a:t> ячейки (мкм),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ситу через яке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просівання</a:t>
            </a:r>
            <a:r>
              <a:rPr lang="ru-RU" dirty="0"/>
              <a:t>. </a:t>
            </a:r>
            <a:r>
              <a:rPr lang="ru-RU" dirty="0" err="1" smtClean="0"/>
              <a:t>Зернистість</a:t>
            </a:r>
            <a:r>
              <a:rPr lang="ru-RU" dirty="0" smtClean="0"/>
              <a:t> </a:t>
            </a:r>
            <a:r>
              <a:rPr lang="ru-RU" dirty="0" err="1"/>
              <a:t>установлюється</a:t>
            </a:r>
            <a:r>
              <a:rPr lang="ru-RU" dirty="0"/>
              <a:t> </a:t>
            </a:r>
            <a:r>
              <a:rPr lang="ru-RU" dirty="0" err="1"/>
              <a:t>неправильним</a:t>
            </a:r>
            <a:r>
              <a:rPr lang="ru-RU" dirty="0"/>
              <a:t> </a:t>
            </a:r>
            <a:r>
              <a:rPr lang="ru-RU" dirty="0" err="1"/>
              <a:t>дробом</a:t>
            </a:r>
            <a:r>
              <a:rPr lang="ru-RU" dirty="0"/>
              <a:t>, у якого </a:t>
            </a:r>
            <a:r>
              <a:rPr lang="ru-RU" dirty="0" err="1"/>
              <a:t>чисельник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ячейки </a:t>
            </a:r>
            <a:r>
              <a:rPr lang="ru-RU" dirty="0" err="1" smtClean="0"/>
              <a:t>верхнього</a:t>
            </a:r>
            <a:r>
              <a:rPr lang="ru-RU" dirty="0" smtClean="0"/>
              <a:t> </a:t>
            </a:r>
            <a:r>
              <a:rPr lang="ru-RU" dirty="0"/>
              <a:t>сита, </a:t>
            </a:r>
            <a:r>
              <a:rPr lang="ru-RU" dirty="0" err="1"/>
              <a:t>знаменник</a:t>
            </a:r>
            <a:r>
              <a:rPr lang="ru-RU" dirty="0"/>
              <a:t> – </a:t>
            </a:r>
            <a:r>
              <a:rPr lang="ru-RU" dirty="0" err="1"/>
              <a:t>розмір</a:t>
            </a:r>
            <a:r>
              <a:rPr lang="ru-RU" dirty="0"/>
              <a:t> ячейки </a:t>
            </a:r>
            <a:r>
              <a:rPr lang="ru-RU" dirty="0" err="1"/>
              <a:t>нижнього</a:t>
            </a:r>
            <a:r>
              <a:rPr lang="ru-RU" dirty="0"/>
              <a:t> сита.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Зерна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залишилися</a:t>
            </a:r>
            <a:r>
              <a:rPr lang="ru-RU" dirty="0"/>
              <a:t> на </a:t>
            </a:r>
            <a:r>
              <a:rPr lang="ru-RU" dirty="0" err="1"/>
              <a:t>кожнім</a:t>
            </a:r>
            <a:r>
              <a:rPr lang="ru-RU" dirty="0"/>
              <a:t> </a:t>
            </a:r>
            <a:r>
              <a:rPr lang="ru-RU" dirty="0" err="1" smtClean="0"/>
              <a:t>ситі</a:t>
            </a:r>
            <a:r>
              <a:rPr lang="ru-RU" dirty="0" smtClean="0"/>
              <a:t> </a:t>
            </a:r>
            <a:r>
              <a:rPr lang="ru-RU" dirty="0" err="1"/>
              <a:t>зважуються</a:t>
            </a:r>
            <a:r>
              <a:rPr lang="ru-RU" dirty="0"/>
              <a:t>, і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виражається</a:t>
            </a:r>
            <a:r>
              <a:rPr lang="ru-RU" dirty="0"/>
              <a:t> у </a:t>
            </a:r>
            <a:r>
              <a:rPr lang="ru-RU" dirty="0" err="1"/>
              <a:t>відсотках</a:t>
            </a:r>
            <a:r>
              <a:rPr lang="ru-RU" dirty="0"/>
              <a:t>. </a:t>
            </a:r>
            <a:r>
              <a:rPr lang="ru-RU" dirty="0" err="1"/>
              <a:t>Якість</a:t>
            </a:r>
            <a:r>
              <a:rPr lang="ru-RU" dirty="0"/>
              <a:t> порошку </a:t>
            </a:r>
            <a:r>
              <a:rPr lang="ru-RU" dirty="0" err="1" smtClean="0"/>
              <a:t>характеризують</a:t>
            </a:r>
            <a:r>
              <a:rPr lang="ru-RU" dirty="0" smtClean="0"/>
              <a:t> </a:t>
            </a:r>
            <a:r>
              <a:rPr lang="ru-RU" dirty="0" err="1"/>
              <a:t>міцністю</a:t>
            </a:r>
            <a:r>
              <a:rPr lang="ru-RU" dirty="0"/>
              <a:t> зерен.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/>
              <a:t>17.1 </a:t>
            </a:r>
            <a:r>
              <a:rPr lang="ru-RU" dirty="0" err="1"/>
              <a:t>приведені</a:t>
            </a:r>
            <a:r>
              <a:rPr lang="ru-RU" dirty="0"/>
              <a:t> </a:t>
            </a:r>
            <a:r>
              <a:rPr lang="ru-RU" dirty="0" err="1"/>
              <a:t>зернистість</a:t>
            </a:r>
            <a:r>
              <a:rPr lang="ru-RU" dirty="0"/>
              <a:t> і </a:t>
            </a:r>
            <a:r>
              <a:rPr lang="ru-RU" dirty="0" err="1"/>
              <a:t>зерновий</a:t>
            </a:r>
            <a:r>
              <a:rPr lang="ru-RU" dirty="0"/>
              <a:t> склад </a:t>
            </a:r>
            <a:r>
              <a:rPr lang="ru-RU" dirty="0" err="1" smtClean="0"/>
              <a:t>алмазних</a:t>
            </a:r>
            <a:r>
              <a:rPr lang="ru-RU" dirty="0" smtClean="0"/>
              <a:t> </a:t>
            </a:r>
            <a:r>
              <a:rPr lang="ru-RU" dirty="0" err="1"/>
              <a:t>шліфпорошків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2315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480" t="30803" r="21638" b="13355"/>
          <a:stretch/>
        </p:blipFill>
        <p:spPr>
          <a:xfrm>
            <a:off x="1188719" y="169817"/>
            <a:ext cx="9509761" cy="63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6759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21" y="-167643"/>
            <a:ext cx="9905998" cy="1905000"/>
          </a:xfrm>
        </p:spPr>
        <p:txBody>
          <a:bodyPr/>
          <a:lstStyle/>
          <a:p>
            <a:r>
              <a:rPr lang="uk-UA" dirty="0" smtClean="0"/>
              <a:t>4.Мікропорошки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022" y="3122022"/>
            <a:ext cx="11575297" cy="34159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dirty="0" err="1" smtClean="0"/>
              <a:t>Мікропорошки</a:t>
            </a:r>
            <a:r>
              <a:rPr lang="uk-UA" dirty="0" smtClean="0"/>
              <a:t> природних алмазів мають марки АМ і АН, а синтетичних – АСМ і АСН. Характеристикою якості порошків АСМ і АСН, поряд із зерновим складом, є гарантована норма </a:t>
            </a:r>
            <a:r>
              <a:rPr lang="uk-UA" dirty="0" err="1" smtClean="0"/>
              <a:t>шліфуючої</a:t>
            </a:r>
            <a:r>
              <a:rPr lang="uk-UA" dirty="0" smtClean="0"/>
              <a:t> здатності, що задається режимом синтезу і режимом технологічної обробки порошку. У порошків марки АСН вона на 30 – 40% вище в порівнянні з АСМ. </a:t>
            </a:r>
          </a:p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dirty="0" err="1" smtClean="0"/>
              <a:t>Шліфуюча</a:t>
            </a:r>
            <a:r>
              <a:rPr lang="uk-UA" dirty="0" smtClean="0"/>
              <a:t> здатність порошків, АМ і АН залежить від природних родовищ алмаза. У порошків АМ вона нижче, ніж в АН. </a:t>
            </a:r>
            <a:r>
              <a:rPr lang="uk-UA" dirty="0" err="1" smtClean="0"/>
              <a:t>Мікропорошки</a:t>
            </a:r>
            <a:r>
              <a:rPr lang="uk-UA" dirty="0" smtClean="0"/>
              <a:t> на номери зернистості розділяються центрифугою або осадженням у стовпі рідини. Зернової склад </a:t>
            </a:r>
            <a:r>
              <a:rPr lang="uk-UA" dirty="0" err="1" smtClean="0"/>
              <a:t>мікропорошків</a:t>
            </a:r>
            <a:r>
              <a:rPr lang="uk-UA" dirty="0" smtClean="0"/>
              <a:t> визначають, вимірюючи розмір 500 штук </a:t>
            </a:r>
            <a:r>
              <a:rPr lang="uk-UA" dirty="0" err="1" smtClean="0"/>
              <a:t>зерен</a:t>
            </a:r>
            <a:r>
              <a:rPr lang="uk-UA" dirty="0" smtClean="0"/>
              <a:t> за допомогою мікроскопа.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 err="1" smtClean="0"/>
              <a:t>Мікропорошки</a:t>
            </a:r>
            <a:r>
              <a:rPr lang="uk-UA" dirty="0" smtClean="0"/>
              <a:t> мають розмір </a:t>
            </a:r>
            <a:r>
              <a:rPr lang="uk-UA" dirty="0" err="1" smtClean="0"/>
              <a:t>зерен</a:t>
            </a:r>
            <a:r>
              <a:rPr lang="uk-UA" dirty="0" smtClean="0"/>
              <a:t> від 80 до 1 </a:t>
            </a:r>
            <a:r>
              <a:rPr lang="uk-UA" dirty="0" err="1" smtClean="0"/>
              <a:t>мкм</a:t>
            </a:r>
            <a:r>
              <a:rPr lang="uk-UA" dirty="0" smtClean="0"/>
              <a:t>. </a:t>
            </a:r>
          </a:p>
          <a:p>
            <a:pPr marL="0" indent="0">
              <a:buNone/>
            </a:pPr>
            <a:r>
              <a:rPr lang="uk-UA" dirty="0" smtClean="0"/>
              <a:t>	Порошки зерна, яких дрібніше 1 </a:t>
            </a:r>
            <a:r>
              <a:rPr lang="uk-UA" dirty="0" err="1" smtClean="0"/>
              <a:t>мкм</a:t>
            </a:r>
            <a:r>
              <a:rPr lang="uk-UA" dirty="0" smtClean="0"/>
              <a:t> служать вихідною сировиною для виготовлення </a:t>
            </a:r>
            <a:r>
              <a:rPr lang="uk-UA" dirty="0" err="1" smtClean="0"/>
              <a:t>субмікропорошків</a:t>
            </a:r>
            <a:r>
              <a:rPr lang="uk-UA" dirty="0" smtClean="0"/>
              <a:t> використовуваних при обробці напівпровідникових кристалів кварцу і рубінів. Якість абразивних порошків оцінюють по їхній </a:t>
            </a:r>
            <a:r>
              <a:rPr lang="uk-UA" dirty="0" err="1" smtClean="0"/>
              <a:t>шліфуючій</a:t>
            </a:r>
            <a:r>
              <a:rPr lang="uk-UA" dirty="0" smtClean="0"/>
              <a:t> здатності і шорсткості обробленої поверхні.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677" t="28482" r="26373" b="46161"/>
          <a:stretch/>
        </p:blipFill>
        <p:spPr>
          <a:xfrm>
            <a:off x="4521889" y="413654"/>
            <a:ext cx="6977780" cy="26474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2705" t="67589" r="33802" b="12589"/>
          <a:stretch/>
        </p:blipFill>
        <p:spPr>
          <a:xfrm>
            <a:off x="378788" y="1326026"/>
            <a:ext cx="3657636" cy="173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0082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5.Поліруючі абразиви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45470" y="3253830"/>
                <a:ext cx="9905998" cy="312420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ru-RU" dirty="0" smtClean="0"/>
                  <a:t>До </a:t>
                </a:r>
                <a:r>
                  <a:rPr lang="ru-RU" dirty="0" err="1"/>
                  <a:t>поліруючих</a:t>
                </a:r>
                <a:r>
                  <a:rPr lang="ru-RU" dirty="0"/>
                  <a:t> </a:t>
                </a:r>
                <a:r>
                  <a:rPr lang="ru-RU" dirty="0" err="1"/>
                  <a:t>абразивів</a:t>
                </a:r>
                <a:r>
                  <a:rPr lang="ru-RU" dirty="0"/>
                  <a:t> </a:t>
                </a:r>
                <a:r>
                  <a:rPr lang="ru-RU" dirty="0" err="1"/>
                  <a:t>відносяться</a:t>
                </a:r>
                <a:r>
                  <a:rPr lang="ru-RU" dirty="0"/>
                  <a:t> </a:t>
                </a:r>
                <a:r>
                  <a:rPr lang="ru-RU" dirty="0" err="1"/>
                  <a:t>мілкокристалічні</a:t>
                </a:r>
                <a:r>
                  <a:rPr lang="ru-RU" dirty="0"/>
                  <a:t> </a:t>
                </a:r>
                <a:r>
                  <a:rPr lang="ru-RU" dirty="0" err="1"/>
                  <a:t>оксиди</a:t>
                </a:r>
                <a:r>
                  <a:rPr lang="ru-RU" dirty="0"/>
                  <a:t> </a:t>
                </a:r>
                <a:r>
                  <a:rPr lang="ru-RU" dirty="0" err="1"/>
                  <a:t>деяких</a:t>
                </a:r>
                <a:r>
                  <a:rPr lang="ru-RU" dirty="0"/>
                  <a:t> </a:t>
                </a:r>
                <a:r>
                  <a:rPr lang="ru-RU" dirty="0" err="1"/>
                  <a:t>металів</a:t>
                </a:r>
                <a:r>
                  <a:rPr lang="ru-RU" dirty="0"/>
                  <a:t>, </a:t>
                </a:r>
                <a:r>
                  <a:rPr lang="ru-RU" dirty="0" err="1"/>
                  <a:t>що</a:t>
                </a:r>
                <a:r>
                  <a:rPr lang="ru-RU" dirty="0"/>
                  <a:t> </a:t>
                </a:r>
                <a:r>
                  <a:rPr lang="ru-RU" dirty="0" err="1" smtClean="0"/>
                  <a:t>перебувають</a:t>
                </a:r>
                <a:r>
                  <a:rPr lang="ru-RU" dirty="0" smtClean="0"/>
                  <a:t> </a:t>
                </a:r>
                <a:r>
                  <a:rPr lang="ru-RU" dirty="0"/>
                  <a:t>в </a:t>
                </a:r>
                <a:r>
                  <a:rPr lang="ru-RU" dirty="0" err="1"/>
                  <a:t>порошкоподібному</a:t>
                </a:r>
                <a:r>
                  <a:rPr lang="ru-RU" dirty="0"/>
                  <a:t> </a:t>
                </a:r>
                <a:r>
                  <a:rPr lang="ru-RU" dirty="0" err="1"/>
                  <a:t>стані</a:t>
                </a:r>
                <a:r>
                  <a:rPr lang="ru-RU" dirty="0"/>
                  <a:t>.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ru-RU" dirty="0" smtClean="0"/>
                  <a:t>Крокус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dirty="0" smtClean="0"/>
                  <a:t>) </a:t>
                </a:r>
                <a:r>
                  <a:rPr lang="en-US" dirty="0" smtClean="0"/>
                  <a:t> </a:t>
                </a:r>
                <a:r>
                  <a:rPr lang="en-US" dirty="0"/>
                  <a:t>- </a:t>
                </a:r>
                <a:r>
                  <a:rPr lang="ru-RU" dirty="0" err="1"/>
                  <a:t>безводний</a:t>
                </a:r>
                <a:r>
                  <a:rPr lang="ru-RU" dirty="0"/>
                  <a:t> окис </a:t>
                </a:r>
                <a:r>
                  <a:rPr lang="ru-RU" dirty="0" err="1"/>
                  <a:t>заліза</a:t>
                </a:r>
                <a:r>
                  <a:rPr lang="ru-RU" dirty="0"/>
                  <a:t>, </a:t>
                </a:r>
                <a:r>
                  <a:rPr lang="ru-RU" dirty="0" err="1"/>
                  <a:t>одержують</a:t>
                </a:r>
                <a:r>
                  <a:rPr lang="ru-RU" dirty="0"/>
                  <a:t> </a:t>
                </a:r>
                <a:r>
                  <a:rPr lang="ru-RU" dirty="0" err="1"/>
                  <a:t>осадженням</a:t>
                </a:r>
                <a:r>
                  <a:rPr lang="ru-RU" dirty="0"/>
                  <a:t> солей </a:t>
                </a:r>
                <a:r>
                  <a:rPr lang="ru-RU" dirty="0" err="1"/>
                  <a:t>заліза</a:t>
                </a:r>
                <a:r>
                  <a:rPr lang="ru-RU" dirty="0"/>
                  <a:t> </a:t>
                </a:r>
                <a:r>
                  <a:rPr lang="ru-RU" dirty="0" smtClean="0"/>
                  <a:t>(</a:t>
                </a:r>
                <a:r>
                  <a:rPr lang="ru-RU" dirty="0"/>
                  <a:t>сульфатного, </a:t>
                </a:r>
                <a:r>
                  <a:rPr lang="ru-RU" dirty="0" err="1"/>
                  <a:t>вуглекислого</a:t>
                </a:r>
                <a:r>
                  <a:rPr lang="ru-RU" dirty="0"/>
                  <a:t>, </a:t>
                </a:r>
                <a:r>
                  <a:rPr lang="ru-RU" dirty="0" err="1"/>
                  <a:t>щавлевокислого</a:t>
                </a:r>
                <a:r>
                  <a:rPr lang="ru-RU" dirty="0"/>
                  <a:t>) з </a:t>
                </a:r>
                <a:r>
                  <a:rPr lang="ru-RU" dirty="0" err="1"/>
                  <a:t>розчину</a:t>
                </a:r>
                <a:r>
                  <a:rPr lang="ru-RU" dirty="0"/>
                  <a:t> і </a:t>
                </a:r>
                <a:r>
                  <a:rPr lang="ru-RU" dirty="0" err="1"/>
                  <a:t>наступним</a:t>
                </a:r>
                <a:r>
                  <a:rPr lang="ru-RU" dirty="0"/>
                  <a:t> </a:t>
                </a:r>
                <a:r>
                  <a:rPr lang="ru-RU" dirty="0" err="1"/>
                  <a:t>прожарюванням</a:t>
                </a:r>
                <a:r>
                  <a:rPr lang="ru-RU" dirty="0"/>
                  <a:t> при </a:t>
                </a:r>
                <a:r>
                  <a:rPr lang="ru-RU" dirty="0" err="1" smtClean="0"/>
                  <a:t>температурі</a:t>
                </a:r>
                <a:r>
                  <a:rPr lang="ru-RU" dirty="0" smtClean="0"/>
                  <a:t> </a:t>
                </a:r>
                <a:r>
                  <a:rPr lang="ru-RU" dirty="0" err="1"/>
                  <a:t>близько</a:t>
                </a:r>
                <a:r>
                  <a:rPr lang="ru-RU" dirty="0"/>
                  <a:t> 700 - 800°С, зерна </a:t>
                </a:r>
                <a:r>
                  <a:rPr lang="ru-RU" dirty="0" err="1"/>
                  <a:t>мають</a:t>
                </a:r>
                <a:r>
                  <a:rPr lang="ru-RU" dirty="0"/>
                  <a:t> </a:t>
                </a:r>
                <a:r>
                  <a:rPr lang="ru-RU" dirty="0" err="1"/>
                  <a:t>округлу</a:t>
                </a:r>
                <a:r>
                  <a:rPr lang="ru-RU" dirty="0"/>
                  <a:t> форму, </a:t>
                </a:r>
                <a:r>
                  <a:rPr lang="ru-RU" dirty="0" err="1"/>
                  <a:t>розміри</a:t>
                </a:r>
                <a:r>
                  <a:rPr lang="ru-RU" dirty="0"/>
                  <a:t> від 0,6 до 1 мкм.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ru-RU" dirty="0" err="1" smtClean="0"/>
                  <a:t>Застосування</a:t>
                </a:r>
                <a:r>
                  <a:rPr lang="ru-RU" dirty="0" smtClean="0"/>
                  <a:t> </a:t>
                </a:r>
                <a:r>
                  <a:rPr lang="ru-RU" dirty="0"/>
                  <a:t>крокусу </a:t>
                </a:r>
                <a:r>
                  <a:rPr lang="ru-RU" dirty="0" err="1"/>
                  <a:t>обмежене</a:t>
                </a:r>
                <a:r>
                  <a:rPr lang="ru-RU" dirty="0"/>
                  <a:t> в </a:t>
                </a:r>
                <a:r>
                  <a:rPr lang="ru-RU" dirty="0" err="1"/>
                  <a:t>порівнянні</a:t>
                </a:r>
                <a:r>
                  <a:rPr lang="ru-RU" dirty="0"/>
                  <a:t> з </a:t>
                </a:r>
                <a:r>
                  <a:rPr lang="ru-RU" dirty="0" err="1"/>
                  <a:t>іншими</a:t>
                </a:r>
                <a:r>
                  <a:rPr lang="ru-RU" dirty="0"/>
                  <a:t> порошками </a:t>
                </a:r>
                <a:r>
                  <a:rPr lang="ru-RU" dirty="0" err="1" smtClean="0"/>
                  <a:t>низькою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поліруючою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здатністю</a:t>
                </a:r>
                <a:r>
                  <a:rPr lang="ru-RU" dirty="0"/>
                  <a:t>.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Використовують </a:t>
                </a:r>
                <a:r>
                  <a:rPr lang="ru-RU" dirty="0"/>
                  <a:t>для </a:t>
                </a:r>
                <a:r>
                  <a:rPr lang="ru-RU" dirty="0" err="1"/>
                  <a:t>полірування</a:t>
                </a:r>
                <a:r>
                  <a:rPr lang="ru-RU" dirty="0"/>
                  <a:t> деталей </a:t>
                </a:r>
                <a:r>
                  <a:rPr lang="ru-RU" dirty="0" err="1"/>
                  <a:t>зі</a:t>
                </a:r>
                <a:r>
                  <a:rPr lang="ru-RU" dirty="0"/>
                  <a:t> </a:t>
                </a:r>
                <a:r>
                  <a:rPr lang="ru-RU" dirty="0" err="1"/>
                  <a:t>скла</a:t>
                </a:r>
                <a:r>
                  <a:rPr lang="ru-RU" dirty="0"/>
                  <a:t>, чистота поверхні, якого </a:t>
                </a:r>
                <a:r>
                  <a:rPr lang="ru-RU" dirty="0" smtClean="0"/>
                  <a:t>повинна </a:t>
                </a:r>
                <a:r>
                  <a:rPr lang="ru-RU" dirty="0" err="1"/>
                  <a:t>відповідати</a:t>
                </a:r>
                <a:r>
                  <a:rPr lang="ru-RU" dirty="0"/>
                  <a:t> </a:t>
                </a:r>
                <a:r>
                  <a:rPr lang="ru-RU" dirty="0" err="1"/>
                  <a:t>першому</a:t>
                </a:r>
                <a:r>
                  <a:rPr lang="ru-RU" dirty="0"/>
                  <a:t> </a:t>
                </a:r>
                <a:r>
                  <a:rPr lang="ru-RU" dirty="0" err="1"/>
                  <a:t>класу</a:t>
                </a:r>
                <a:r>
                  <a:rPr lang="ru-RU" dirty="0"/>
                  <a:t> за ГОСТ 11141-76. 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5470" y="3253830"/>
                <a:ext cx="9905998" cy="312420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Немагнитные Наночастицы Оксида Железа Alpha Fe2o3 - Buy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940" y="257490"/>
            <a:ext cx="2996340" cy="299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253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49717" y="153248"/>
                <a:ext cx="7845833" cy="6413862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ru-RU" dirty="0" smtClean="0"/>
                  <a:t>Полірит </a:t>
                </a:r>
                <a:r>
                  <a:rPr lang="ru-RU" dirty="0"/>
                  <a:t>– </a:t>
                </a:r>
                <a:r>
                  <a:rPr lang="ru-RU" dirty="0" err="1"/>
                  <a:t>складається</a:t>
                </a:r>
                <a:r>
                  <a:rPr lang="ru-RU" dirty="0"/>
                  <a:t> в основному з </a:t>
                </a:r>
                <a:r>
                  <a:rPr lang="ru-RU" dirty="0" err="1"/>
                  <a:t>оксидів</a:t>
                </a:r>
                <a:r>
                  <a:rPr lang="ru-RU" dirty="0"/>
                  <a:t> </a:t>
                </a:r>
                <a:r>
                  <a:rPr lang="ru-RU" dirty="0" err="1"/>
                  <a:t>рідкоземельних</a:t>
                </a:r>
                <a:r>
                  <a:rPr lang="ru-RU" dirty="0"/>
                  <a:t> </a:t>
                </a:r>
                <a:r>
                  <a:rPr lang="ru-RU" dirty="0" err="1"/>
                  <a:t>металів</a:t>
                </a:r>
                <a:r>
                  <a:rPr lang="ru-RU" dirty="0"/>
                  <a:t>, </a:t>
                </a:r>
                <a:r>
                  <a:rPr lang="ru-RU" dirty="0" err="1"/>
                  <a:t>вихідна</a:t>
                </a:r>
                <a:r>
                  <a:rPr lang="ru-RU" dirty="0"/>
                  <a:t> </a:t>
                </a:r>
                <a:r>
                  <a:rPr lang="ru-RU" dirty="0" err="1" smtClean="0"/>
                  <a:t>сировина</a:t>
                </a:r>
                <a:r>
                  <a:rPr lang="ru-RU" dirty="0" smtClean="0"/>
                  <a:t> </a:t>
                </a:r>
                <a:r>
                  <a:rPr lang="ru-RU" dirty="0"/>
                  <a:t>– </a:t>
                </a:r>
                <a:r>
                  <a:rPr lang="ru-RU" dirty="0" err="1"/>
                  <a:t>мінерали</a:t>
                </a:r>
                <a:r>
                  <a:rPr lang="ru-RU" dirty="0"/>
                  <a:t> </a:t>
                </a:r>
                <a:r>
                  <a:rPr lang="ru-RU" dirty="0" err="1"/>
                  <a:t>лопарит</a:t>
                </a:r>
                <a:r>
                  <a:rPr lang="ru-RU" dirty="0"/>
                  <a:t> і монацит. Зерна </a:t>
                </a:r>
                <a:r>
                  <a:rPr lang="ru-RU" dirty="0" err="1"/>
                  <a:t>мають</a:t>
                </a:r>
                <a:r>
                  <a:rPr lang="ru-RU" dirty="0"/>
                  <a:t> форму </a:t>
                </a:r>
                <a:r>
                  <a:rPr lang="ru-RU" dirty="0" err="1"/>
                  <a:t>подовжених</a:t>
                </a:r>
                <a:r>
                  <a:rPr lang="ru-RU" dirty="0"/>
                  <a:t> пластинок </a:t>
                </a:r>
                <a:r>
                  <a:rPr lang="ru-RU" dirty="0" err="1" smtClean="0"/>
                  <a:t>розміром</a:t>
                </a:r>
                <a:r>
                  <a:rPr lang="ru-RU" dirty="0" smtClean="0"/>
                  <a:t> </a:t>
                </a:r>
                <a:r>
                  <a:rPr lang="ru-RU" dirty="0"/>
                  <a:t>до 5 мкм. Вони легко </a:t>
                </a:r>
                <a:r>
                  <a:rPr lang="ru-RU" dirty="0" err="1"/>
                  <a:t>дробляться</a:t>
                </a:r>
                <a:r>
                  <a:rPr lang="ru-RU" dirty="0"/>
                  <a:t>, </a:t>
                </a:r>
                <a:r>
                  <a:rPr lang="ru-RU" dirty="0" err="1"/>
                  <a:t>утворюючи</a:t>
                </a:r>
                <a:r>
                  <a:rPr lang="ru-RU" dirty="0"/>
                  <a:t> </a:t>
                </a:r>
                <a:r>
                  <a:rPr lang="ru-RU" dirty="0" err="1"/>
                  <a:t>гострокутні</a:t>
                </a:r>
                <a:r>
                  <a:rPr lang="ru-RU" dirty="0"/>
                  <a:t> осколки. </a:t>
                </a:r>
                <a:r>
                  <a:rPr lang="ru-RU" dirty="0" err="1"/>
                  <a:t>Твердість</a:t>
                </a:r>
                <a:r>
                  <a:rPr lang="ru-RU" dirty="0"/>
                  <a:t> від 6 </a:t>
                </a:r>
                <a:r>
                  <a:rPr lang="ru-RU" dirty="0" smtClean="0"/>
                  <a:t>до </a:t>
                </a:r>
                <a:r>
                  <a:rPr lang="ru-RU" dirty="0"/>
                  <a:t>7 </a:t>
                </a:r>
                <a:r>
                  <a:rPr lang="ru-RU" dirty="0" err="1"/>
                  <a:t>одиниць</a:t>
                </a:r>
                <a:r>
                  <a:rPr lang="ru-RU" dirty="0"/>
                  <a:t>. </a:t>
                </a:r>
                <a:r>
                  <a:rPr lang="ru-RU" dirty="0" err="1"/>
                  <a:t>Це</a:t>
                </a:r>
                <a:r>
                  <a:rPr lang="ru-RU" dirty="0"/>
                  <a:t> </a:t>
                </a:r>
                <a:r>
                  <a:rPr lang="ru-RU" dirty="0" err="1"/>
                  <a:t>основний</a:t>
                </a:r>
                <a:r>
                  <a:rPr lang="ru-RU" dirty="0"/>
                  <a:t> </a:t>
                </a:r>
                <a:r>
                  <a:rPr lang="ru-RU" dirty="0" err="1"/>
                  <a:t>поліруючий</a:t>
                </a:r>
                <a:r>
                  <a:rPr lang="ru-RU" dirty="0"/>
                  <a:t> абразив, </a:t>
                </a:r>
                <a:r>
                  <a:rPr lang="ru-RU" dirty="0" err="1"/>
                  <a:t>що</a:t>
                </a:r>
                <a:r>
                  <a:rPr lang="ru-RU" dirty="0"/>
                  <a:t> </a:t>
                </a:r>
                <a:r>
                  <a:rPr lang="ru-RU" dirty="0" err="1"/>
                  <a:t>використовується</a:t>
                </a:r>
                <a:r>
                  <a:rPr lang="ru-RU" dirty="0"/>
                  <a:t> при </a:t>
                </a:r>
                <a:r>
                  <a:rPr lang="ru-RU" dirty="0" err="1"/>
                  <a:t>виготовленні</a:t>
                </a:r>
                <a:r>
                  <a:rPr lang="ru-RU" dirty="0"/>
                  <a:t> </a:t>
                </a:r>
                <a:r>
                  <a:rPr lang="ru-RU" dirty="0" smtClean="0"/>
                  <a:t>деталей </a:t>
                </a:r>
                <a:r>
                  <a:rPr lang="ru-RU" dirty="0" err="1"/>
                  <a:t>зі</a:t>
                </a:r>
                <a:r>
                  <a:rPr lang="ru-RU" dirty="0"/>
                  <a:t> </a:t>
                </a:r>
                <a:r>
                  <a:rPr lang="ru-RU" dirty="0" err="1"/>
                  <a:t>скла</a:t>
                </a:r>
                <a:r>
                  <a:rPr lang="ru-RU" dirty="0"/>
                  <a:t>. </a:t>
                </a:r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ru-RU" dirty="0" smtClean="0"/>
                  <a:t>Окис </a:t>
                </a:r>
                <a:r>
                  <a:rPr lang="ru-RU" dirty="0" err="1"/>
                  <a:t>торію</a:t>
                </a:r>
                <a:r>
                  <a:rPr lang="ru-RU" dirty="0"/>
                  <a:t>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)- </a:t>
                </a:r>
                <a:r>
                  <a:rPr lang="ru-RU" dirty="0" err="1"/>
                  <a:t>одержують</a:t>
                </a:r>
                <a:r>
                  <a:rPr lang="ru-RU" dirty="0"/>
                  <a:t> </a:t>
                </a:r>
                <a:r>
                  <a:rPr lang="ru-RU" dirty="0" err="1" smtClean="0"/>
                  <a:t>прожарюванням</a:t>
                </a:r>
                <a:r>
                  <a:rPr lang="ru-RU" dirty="0" smtClean="0"/>
                  <a:t> </a:t>
                </a:r>
                <a:r>
                  <a:rPr lang="ru-RU" dirty="0" err="1"/>
                  <a:t>торію</a:t>
                </a:r>
                <a:r>
                  <a:rPr lang="ru-RU" dirty="0"/>
                  <a:t> </a:t>
                </a:r>
                <a:r>
                  <a:rPr lang="ru-RU" dirty="0" err="1"/>
                  <a:t>або</a:t>
                </a:r>
                <a:r>
                  <a:rPr lang="ru-RU" dirty="0"/>
                  <a:t> </a:t>
                </a:r>
                <a:r>
                  <a:rPr lang="ru-RU" dirty="0" err="1"/>
                  <a:t>його</a:t>
                </a:r>
                <a:r>
                  <a:rPr lang="ru-RU" dirty="0"/>
                  <a:t> </a:t>
                </a:r>
                <a:r>
                  <a:rPr lang="ru-RU" dirty="0" err="1"/>
                  <a:t>органічних</a:t>
                </a:r>
                <a:r>
                  <a:rPr lang="ru-RU" dirty="0"/>
                  <a:t> солей. </a:t>
                </a:r>
                <a:r>
                  <a:rPr lang="ru-RU" dirty="0" smtClean="0"/>
                  <a:t>Зерна </a:t>
                </a:r>
                <a:r>
                  <a:rPr lang="ru-RU" dirty="0" err="1"/>
                  <a:t>мають</a:t>
                </a:r>
                <a:r>
                  <a:rPr lang="ru-RU" dirty="0"/>
                  <a:t> форму </a:t>
                </a:r>
                <a:r>
                  <a:rPr lang="ru-RU" dirty="0" err="1"/>
                  <a:t>чотирикутних</a:t>
                </a:r>
                <a:r>
                  <a:rPr lang="ru-RU" dirty="0"/>
                  <a:t> пластинок </a:t>
                </a:r>
                <a:r>
                  <a:rPr lang="ru-RU" dirty="0" err="1"/>
                  <a:t>розміром</a:t>
                </a:r>
                <a:r>
                  <a:rPr lang="ru-RU" dirty="0"/>
                  <a:t> до 10 мкм. Вони </a:t>
                </a:r>
                <a:r>
                  <a:rPr lang="ru-RU" dirty="0" err="1"/>
                  <a:t>тендітні</a:t>
                </a:r>
                <a:r>
                  <a:rPr lang="ru-RU" dirty="0"/>
                  <a:t>, легко </a:t>
                </a:r>
                <a:r>
                  <a:rPr lang="ru-RU" dirty="0" err="1" smtClean="0"/>
                  <a:t>руйнуються</a:t>
                </a:r>
                <a:r>
                  <a:rPr lang="ru-RU" dirty="0"/>
                  <a:t>. </a:t>
                </a:r>
                <a:r>
                  <a:rPr lang="ru-RU" dirty="0" err="1"/>
                  <a:t>Твердість</a:t>
                </a:r>
                <a:r>
                  <a:rPr lang="ru-RU" dirty="0"/>
                  <a:t> 6.5 </a:t>
                </a:r>
                <a:r>
                  <a:rPr lang="ru-RU" dirty="0" err="1"/>
                  <a:t>одиниць</a:t>
                </a:r>
                <a:r>
                  <a:rPr lang="ru-RU" dirty="0"/>
                  <a:t>. </a:t>
                </a:r>
                <a:r>
                  <a:rPr lang="ru-RU" dirty="0" err="1" smtClean="0"/>
                  <a:t>Трудомісткість</a:t>
                </a:r>
                <a:r>
                  <a:rPr lang="ru-RU" dirty="0" smtClean="0"/>
                  <a:t> </a:t>
                </a:r>
                <a:r>
                  <a:rPr lang="ru-RU" dirty="0" err="1"/>
                  <a:t>виготовлення</a:t>
                </a:r>
                <a:r>
                  <a:rPr lang="ru-RU" dirty="0"/>
                  <a:t> </a:t>
                </a:r>
                <a:r>
                  <a:rPr lang="ru-RU" dirty="0" err="1"/>
                  <a:t>торію</a:t>
                </a:r>
                <a:r>
                  <a:rPr lang="ru-RU" dirty="0"/>
                  <a:t> </a:t>
                </a:r>
                <a:r>
                  <a:rPr lang="ru-RU" dirty="0" err="1"/>
                  <a:t>обумовлює</a:t>
                </a:r>
                <a:r>
                  <a:rPr lang="ru-RU" dirty="0"/>
                  <a:t> </a:t>
                </a:r>
                <a:r>
                  <a:rPr lang="ru-RU" dirty="0" err="1"/>
                  <a:t>його</a:t>
                </a:r>
                <a:r>
                  <a:rPr lang="ru-RU" dirty="0"/>
                  <a:t> </a:t>
                </a:r>
                <a:r>
                  <a:rPr lang="ru-RU" dirty="0" err="1" smtClean="0"/>
                  <a:t>високу</a:t>
                </a:r>
                <a:r>
                  <a:rPr lang="ru-RU" dirty="0" smtClean="0"/>
                  <a:t> </a:t>
                </a:r>
                <a:r>
                  <a:rPr lang="ru-RU" dirty="0" err="1"/>
                  <a:t>вартість</a:t>
                </a:r>
                <a:r>
                  <a:rPr lang="ru-RU" dirty="0"/>
                  <a:t>, </a:t>
                </a:r>
                <a:r>
                  <a:rPr lang="ru-RU" dirty="0" err="1"/>
                  <a:t>що</a:t>
                </a:r>
                <a:r>
                  <a:rPr lang="ru-RU" dirty="0"/>
                  <a:t> </a:t>
                </a:r>
                <a:r>
                  <a:rPr lang="ru-RU" dirty="0" err="1"/>
                  <a:t>обмежує</a:t>
                </a:r>
                <a:r>
                  <a:rPr lang="ru-RU" dirty="0"/>
                  <a:t> </a:t>
                </a:r>
                <a:r>
                  <a:rPr lang="ru-RU" dirty="0" err="1"/>
                  <a:t>застосування</a:t>
                </a:r>
                <a:r>
                  <a:rPr lang="ru-RU" dirty="0"/>
                  <a:t> порошку. </a:t>
                </a:r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ru-RU" dirty="0" err="1" smtClean="0"/>
                  <a:t>Двоокис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цирконію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Zr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r>
                  <a:rPr lang="ru-RU" dirty="0" smtClean="0"/>
                  <a:t> </a:t>
                </a:r>
                <a:r>
                  <a:rPr lang="en-US" dirty="0" smtClean="0"/>
                  <a:t>- </a:t>
                </a:r>
                <a:r>
                  <a:rPr lang="ru-RU" dirty="0" err="1"/>
                  <a:t>одержують</a:t>
                </a:r>
                <a:r>
                  <a:rPr lang="ru-RU" dirty="0"/>
                  <a:t> </a:t>
                </a:r>
                <a:r>
                  <a:rPr lang="ru-RU" dirty="0" err="1"/>
                  <a:t>розкладанням</a:t>
                </a:r>
                <a:r>
                  <a:rPr lang="ru-RU" dirty="0"/>
                  <a:t> </a:t>
                </a:r>
                <a:r>
                  <a:rPr lang="ru-RU" dirty="0" err="1" smtClean="0"/>
                  <a:t>термічно</a:t>
                </a:r>
                <a:r>
                  <a:rPr lang="ru-RU" dirty="0" smtClean="0"/>
                  <a:t> </a:t>
                </a:r>
                <a:r>
                  <a:rPr lang="ru-RU" dirty="0" err="1"/>
                  <a:t>нестійких</a:t>
                </a:r>
                <a:r>
                  <a:rPr lang="ru-RU" dirty="0"/>
                  <a:t> </a:t>
                </a:r>
                <a:r>
                  <a:rPr lang="ru-RU" dirty="0" err="1"/>
                  <a:t>карбонатів</a:t>
                </a:r>
                <a:r>
                  <a:rPr lang="ru-RU" dirty="0"/>
                  <a:t> і </a:t>
                </a:r>
                <a:r>
                  <a:rPr lang="ru-RU" dirty="0" err="1" smtClean="0"/>
                  <a:t>сульфатів</a:t>
                </a:r>
                <a:r>
                  <a:rPr lang="ru-RU" dirty="0"/>
                  <a:t>. </a:t>
                </a:r>
                <a:r>
                  <a:rPr lang="ru-RU" dirty="0" err="1"/>
                  <a:t>Вихідною</a:t>
                </a:r>
                <a:r>
                  <a:rPr lang="ru-RU" dirty="0"/>
                  <a:t> </a:t>
                </a:r>
                <a:r>
                  <a:rPr lang="ru-RU" dirty="0" err="1"/>
                  <a:t>сировиною</a:t>
                </a:r>
                <a:r>
                  <a:rPr lang="ru-RU" dirty="0"/>
                  <a:t> є </a:t>
                </a:r>
                <a:r>
                  <a:rPr lang="ru-RU" dirty="0" err="1"/>
                  <a:t>баделит</a:t>
                </a:r>
                <a:r>
                  <a:rPr lang="ru-RU" dirty="0"/>
                  <a:t> і циркон. </a:t>
                </a:r>
                <a:r>
                  <a:rPr lang="ru-RU" dirty="0" err="1"/>
                  <a:t>Середній</a:t>
                </a:r>
                <a:r>
                  <a:rPr lang="ru-RU" dirty="0"/>
                  <a:t> </a:t>
                </a:r>
                <a:r>
                  <a:rPr lang="ru-RU" dirty="0" err="1"/>
                  <a:t>розмір</a:t>
                </a:r>
                <a:r>
                  <a:rPr lang="ru-RU" dirty="0"/>
                  <a:t> зерен 3,5-5мкм. В </a:t>
                </a:r>
                <a:r>
                  <a:rPr lang="ru-RU" dirty="0" err="1" smtClean="0"/>
                  <a:t>оптичних</a:t>
                </a:r>
                <a:r>
                  <a:rPr lang="ru-RU" dirty="0" smtClean="0"/>
                  <a:t> </a:t>
                </a:r>
                <a:r>
                  <a:rPr lang="ru-RU" dirty="0" err="1"/>
                  <a:t>технологіях</a:t>
                </a:r>
                <a:r>
                  <a:rPr lang="ru-RU" dirty="0"/>
                  <a:t> застосовують для </a:t>
                </a:r>
                <a:r>
                  <a:rPr lang="ru-RU" dirty="0" err="1"/>
                  <a:t>полірування</a:t>
                </a:r>
                <a:r>
                  <a:rPr lang="ru-RU" dirty="0"/>
                  <a:t> </a:t>
                </a:r>
                <a:r>
                  <a:rPr lang="ru-RU" dirty="0" err="1"/>
                  <a:t>скла</a:t>
                </a:r>
                <a:r>
                  <a:rPr lang="ru-RU" dirty="0"/>
                  <a:t> марки СТК.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9717" y="153248"/>
                <a:ext cx="7845833" cy="6413862"/>
              </a:xfrm>
              <a:blipFill>
                <a:blip r:embed="rId2"/>
                <a:stretch>
                  <a:fillRect l="-1399" t="-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Купить сейчас - Оксид Церия (Полирит) порошок для полировк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5550" y="153248"/>
            <a:ext cx="2974183" cy="22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Что такое торий? Свойства, добыча, применение и цена тория | Твой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6836" y="2495006"/>
            <a:ext cx="2800946" cy="210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Діоксид цирконію. Купити діоксид цирконію, гурт, ціни Львів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3210" y="4062684"/>
            <a:ext cx="2420778" cy="216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271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41434" y="235132"/>
                <a:ext cx="8980943" cy="513805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4.	</a:t>
                </a:r>
                <a:r>
                  <a:rPr lang="ru-RU" dirty="0" smtClean="0"/>
                  <a:t>Окис хрому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) - </a:t>
                </a:r>
                <a:r>
                  <a:rPr lang="ru-RU" dirty="0" err="1"/>
                  <a:t>виготовляють</a:t>
                </a:r>
                <a:r>
                  <a:rPr lang="ru-RU" dirty="0"/>
                  <a:t> </a:t>
                </a:r>
                <a:r>
                  <a:rPr lang="ru-RU" dirty="0" err="1"/>
                  <a:t>відновленням</a:t>
                </a:r>
                <a:r>
                  <a:rPr lang="ru-RU" dirty="0"/>
                  <a:t> </a:t>
                </a:r>
                <a:r>
                  <a:rPr lang="ru-RU" dirty="0" err="1"/>
                  <a:t>біхромату</a:t>
                </a:r>
                <a:r>
                  <a:rPr lang="ru-RU" dirty="0"/>
                  <a:t> </a:t>
                </a:r>
                <a:r>
                  <a:rPr lang="ru-RU" dirty="0" err="1"/>
                  <a:t>калію</a:t>
                </a:r>
                <a:r>
                  <a:rPr lang="ru-RU" dirty="0"/>
                  <a:t> </a:t>
                </a:r>
                <a:r>
                  <a:rPr lang="ru-RU" dirty="0" err="1"/>
                  <a:t>сіркою</a:t>
                </a:r>
                <a:r>
                  <a:rPr lang="ru-RU" dirty="0"/>
                  <a:t>, </a:t>
                </a:r>
                <a:r>
                  <a:rPr lang="en-US" dirty="0" smtClean="0"/>
                  <a:t>	</a:t>
                </a:r>
                <a:r>
                  <a:rPr lang="ru-RU" dirty="0" err="1" smtClean="0"/>
                  <a:t>або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термічним</a:t>
                </a:r>
                <a:r>
                  <a:rPr lang="ru-RU" dirty="0" smtClean="0"/>
                  <a:t> </a:t>
                </a:r>
                <a:r>
                  <a:rPr lang="ru-RU" dirty="0" err="1"/>
                  <a:t>розкладанням</a:t>
                </a:r>
                <a:r>
                  <a:rPr lang="ru-RU" dirty="0"/>
                  <a:t> </a:t>
                </a:r>
                <a:r>
                  <a:rPr lang="ru-RU" dirty="0" err="1"/>
                  <a:t>біхромату</a:t>
                </a:r>
                <a:r>
                  <a:rPr lang="ru-RU" dirty="0"/>
                  <a:t> </a:t>
                </a:r>
                <a:r>
                  <a:rPr lang="ru-RU" dirty="0" err="1"/>
                  <a:t>амонію</a:t>
                </a:r>
                <a:r>
                  <a:rPr lang="ru-RU" dirty="0"/>
                  <a:t>. Першим способом </a:t>
                </a:r>
                <a:r>
                  <a:rPr lang="en-US" dirty="0" smtClean="0"/>
                  <a:t>	</a:t>
                </a:r>
                <a:r>
                  <a:rPr lang="ru-RU" dirty="0" err="1" smtClean="0"/>
                  <a:t>одержують</a:t>
                </a:r>
                <a:r>
                  <a:rPr lang="ru-RU" dirty="0" smtClean="0"/>
                  <a:t> </a:t>
                </a:r>
                <a:r>
                  <a:rPr lang="ru-RU" dirty="0"/>
                  <a:t>порошок з </a:t>
                </a:r>
                <a:r>
                  <a:rPr lang="ru-RU" dirty="0" err="1" smtClean="0"/>
                  <a:t>розмірами</a:t>
                </a:r>
                <a:r>
                  <a:rPr lang="ru-RU" dirty="0" smtClean="0"/>
                  <a:t> </a:t>
                </a:r>
                <a:r>
                  <a:rPr lang="ru-RU" dirty="0"/>
                  <a:t>зерен від 0,8 до 1,2 мкм. А другим від 0,3 </a:t>
                </a:r>
                <a:r>
                  <a:rPr lang="en-US" dirty="0" smtClean="0"/>
                  <a:t>	</a:t>
                </a:r>
                <a:r>
                  <a:rPr lang="ru-RU" dirty="0" smtClean="0"/>
                  <a:t>до </a:t>
                </a:r>
                <a:r>
                  <a:rPr lang="ru-RU" dirty="0"/>
                  <a:t>0,4мкм. </a:t>
                </a:r>
                <a:r>
                  <a:rPr lang="ru-RU" dirty="0" err="1"/>
                  <a:t>Твердість</a:t>
                </a:r>
                <a:r>
                  <a:rPr lang="ru-RU" dirty="0"/>
                  <a:t> по </a:t>
                </a:r>
                <a:r>
                  <a:rPr lang="ru-RU" dirty="0" err="1"/>
                  <a:t>мінералогічній</a:t>
                </a:r>
                <a:r>
                  <a:rPr lang="ru-RU" dirty="0"/>
                  <a:t> </a:t>
                </a:r>
                <a:r>
                  <a:rPr lang="ru-RU" dirty="0" err="1" smtClean="0"/>
                  <a:t>шкалі</a:t>
                </a:r>
                <a:r>
                  <a:rPr lang="ru-RU" dirty="0" smtClean="0"/>
                  <a:t> </a:t>
                </a:r>
                <a:r>
                  <a:rPr lang="ru-RU" dirty="0"/>
                  <a:t>9 </a:t>
                </a:r>
                <a:r>
                  <a:rPr lang="ru-RU" dirty="0" err="1"/>
                  <a:t>одиниць</a:t>
                </a:r>
                <a:r>
                  <a:rPr lang="ru-RU" dirty="0"/>
                  <a:t>. В </a:t>
                </a:r>
                <a:r>
                  <a:rPr lang="ru-RU" dirty="0" err="1"/>
                  <a:t>оптичних</a:t>
                </a:r>
                <a:r>
                  <a:rPr lang="ru-RU" dirty="0"/>
                  <a:t> </a:t>
                </a:r>
                <a:r>
                  <a:rPr lang="en-US" dirty="0" smtClean="0"/>
                  <a:t>	</a:t>
                </a:r>
                <a:r>
                  <a:rPr lang="ru-RU" dirty="0" err="1" smtClean="0"/>
                  <a:t>технологіях</a:t>
                </a:r>
                <a:r>
                  <a:rPr lang="ru-RU" dirty="0" smtClean="0"/>
                  <a:t> </a:t>
                </a:r>
                <a:r>
                  <a:rPr lang="ru-RU" dirty="0" err="1"/>
                  <a:t>застосовується</a:t>
                </a:r>
                <a:r>
                  <a:rPr lang="ru-RU" dirty="0"/>
                  <a:t> для </a:t>
                </a:r>
                <a:r>
                  <a:rPr lang="ru-RU" dirty="0" err="1"/>
                  <a:t>полірування</a:t>
                </a:r>
                <a:r>
                  <a:rPr lang="ru-RU" dirty="0"/>
                  <a:t> деталей </a:t>
                </a:r>
                <a:r>
                  <a:rPr lang="ru-RU" dirty="0" err="1"/>
                  <a:t>із</a:t>
                </a:r>
                <a:r>
                  <a:rPr lang="ru-RU" dirty="0"/>
                  <a:t> </a:t>
                </a:r>
                <a:r>
                  <a:rPr lang="ru-RU" dirty="0" err="1" smtClean="0"/>
                  <a:t>кристалічних</a:t>
                </a:r>
                <a:r>
                  <a:rPr lang="ru-RU" dirty="0" smtClean="0"/>
                  <a:t> </a:t>
                </a:r>
                <a:r>
                  <a:rPr lang="en-US" dirty="0" smtClean="0"/>
                  <a:t>	</a:t>
                </a:r>
                <a:r>
                  <a:rPr lang="ru-RU" dirty="0" err="1" smtClean="0"/>
                  <a:t>матеріалів</a:t>
                </a:r>
                <a:r>
                  <a:rPr lang="ru-RU" dirty="0" smtClean="0"/>
                  <a:t> </a:t>
                </a:r>
                <a:r>
                  <a:rPr lang="ru-RU" dirty="0"/>
                  <a:t>з малою </a:t>
                </a:r>
                <a:r>
                  <a:rPr lang="ru-RU" dirty="0" err="1"/>
                  <a:t>твердістю</a:t>
                </a:r>
                <a:r>
                  <a:rPr lang="ru-RU" dirty="0"/>
                  <a:t>.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5.	</a:t>
                </a:r>
                <a:r>
                  <a:rPr lang="ru-RU" dirty="0" smtClean="0"/>
                  <a:t>Алмазні </a:t>
                </a:r>
                <a:r>
                  <a:rPr lang="ru-RU" dirty="0" err="1"/>
                  <a:t>мікропорошки</a:t>
                </a:r>
                <a:r>
                  <a:rPr lang="ru-RU" dirty="0"/>
                  <a:t> АСМ і АСН зернистостей від 3/2 до 1/0 і </a:t>
                </a:r>
                <a:r>
                  <a:rPr lang="en-US" dirty="0" smtClean="0"/>
                  <a:t>	</a:t>
                </a:r>
                <a:r>
                  <a:rPr lang="ru-RU" dirty="0" err="1" smtClean="0"/>
                  <a:t>субмікропорошки</a:t>
                </a:r>
                <a:r>
                  <a:rPr lang="ru-RU" dirty="0" smtClean="0"/>
                  <a:t> зернистостей </a:t>
                </a:r>
                <a:r>
                  <a:rPr lang="ru-RU" dirty="0"/>
                  <a:t>від 0,7/0 до 0,3/0 – використовують при </a:t>
                </a:r>
                <a:r>
                  <a:rPr lang="en-US" dirty="0" smtClean="0"/>
                  <a:t>	</a:t>
                </a:r>
                <a:r>
                  <a:rPr lang="ru-RU" dirty="0" err="1" smtClean="0"/>
                  <a:t>поліруванні</a:t>
                </a:r>
                <a:r>
                  <a:rPr lang="ru-RU" dirty="0" smtClean="0"/>
                  <a:t> </a:t>
                </a:r>
                <a:r>
                  <a:rPr lang="ru-RU" dirty="0" err="1"/>
                  <a:t>кристалів</a:t>
                </a:r>
                <a:r>
                  <a:rPr lang="ru-RU" dirty="0"/>
                  <a:t> </a:t>
                </a:r>
                <a:r>
                  <a:rPr lang="ru-RU" dirty="0" err="1"/>
                  <a:t>рубіна</a:t>
                </a:r>
                <a:r>
                  <a:rPr lang="ru-RU" dirty="0"/>
                  <a:t> і </a:t>
                </a:r>
                <a:r>
                  <a:rPr lang="ru-RU" dirty="0" err="1" smtClean="0"/>
                  <a:t>кремнію</a:t>
                </a:r>
                <a:r>
                  <a:rPr lang="ru-RU" dirty="0"/>
                  <a:t>. За </a:t>
                </a:r>
                <a:r>
                  <a:rPr lang="ru-RU" dirty="0" err="1"/>
                  <a:t>певних</a:t>
                </a:r>
                <a:r>
                  <a:rPr lang="ru-RU" dirty="0"/>
                  <a:t> умов, </a:t>
                </a:r>
                <a:r>
                  <a:rPr lang="ru-RU" dirty="0" err="1"/>
                  <a:t>що</a:t>
                </a:r>
                <a:r>
                  <a:rPr lang="ru-RU" dirty="0"/>
                  <a:t> </a:t>
                </a:r>
                <a:r>
                  <a:rPr lang="en-US" dirty="0" smtClean="0"/>
                  <a:t>	</a:t>
                </a:r>
                <a:r>
                  <a:rPr lang="ru-RU" dirty="0" err="1" smtClean="0"/>
                  <a:t>характеризуюються</a:t>
                </a:r>
                <a:r>
                  <a:rPr lang="ru-RU" dirty="0" smtClean="0"/>
                  <a:t> </a:t>
                </a:r>
                <a:r>
                  <a:rPr lang="ru-RU" dirty="0"/>
                  <a:t>в основному </a:t>
                </a:r>
                <a:r>
                  <a:rPr lang="ru-RU" dirty="0" err="1"/>
                  <a:t>властивостями</a:t>
                </a:r>
                <a:r>
                  <a:rPr lang="ru-RU" dirty="0"/>
                  <a:t> </a:t>
                </a:r>
                <a:r>
                  <a:rPr lang="ru-RU" dirty="0" err="1"/>
                  <a:t>зв'язування</a:t>
                </a:r>
                <a:r>
                  <a:rPr lang="ru-RU" dirty="0"/>
                  <a:t>, </a:t>
                </a:r>
                <a:r>
                  <a:rPr lang="ru-RU" dirty="0" err="1" smtClean="0"/>
                  <a:t>мікропрошки</a:t>
                </a:r>
                <a:r>
                  <a:rPr lang="ru-RU" dirty="0" smtClean="0"/>
                  <a:t> </a:t>
                </a:r>
                <a:r>
                  <a:rPr lang="en-US" dirty="0" smtClean="0"/>
                  <a:t>	</a:t>
                </a:r>
                <a:r>
                  <a:rPr lang="ru-RU" dirty="0" smtClean="0"/>
                  <a:t>застосовують </a:t>
                </a:r>
                <a:r>
                  <a:rPr lang="ru-RU" dirty="0"/>
                  <a:t>і для </a:t>
                </a:r>
                <a:r>
                  <a:rPr lang="ru-RU" dirty="0" err="1"/>
                  <a:t>полірування</a:t>
                </a:r>
                <a:r>
                  <a:rPr lang="ru-RU" dirty="0"/>
                  <a:t> </a:t>
                </a:r>
                <a:r>
                  <a:rPr lang="ru-RU" dirty="0" err="1"/>
                  <a:t>оптичного</a:t>
                </a:r>
                <a:r>
                  <a:rPr lang="ru-RU" dirty="0"/>
                  <a:t> </a:t>
                </a:r>
                <a:r>
                  <a:rPr lang="ru-RU" dirty="0" err="1"/>
                  <a:t>кварцового</a:t>
                </a:r>
                <a:r>
                  <a:rPr lang="ru-RU" dirty="0"/>
                  <a:t> </a:t>
                </a:r>
                <a:r>
                  <a:rPr lang="ru-RU" dirty="0" err="1"/>
                  <a:t>скла</a:t>
                </a:r>
                <a:r>
                  <a:rPr lang="ru-RU" dirty="0"/>
                  <a:t>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ru-RU" dirty="0" err="1" smtClean="0"/>
                  <a:t>Якість</a:t>
                </a:r>
                <a:r>
                  <a:rPr lang="ru-RU" dirty="0" smtClean="0"/>
                  <a:t> </a:t>
                </a:r>
                <a:r>
                  <a:rPr lang="ru-RU" dirty="0" err="1"/>
                  <a:t>порошків</a:t>
                </a:r>
                <a:r>
                  <a:rPr lang="ru-RU" dirty="0"/>
                  <a:t> </a:t>
                </a:r>
                <a:r>
                  <a:rPr lang="ru-RU" dirty="0" err="1"/>
                  <a:t>оцінюють</a:t>
                </a:r>
                <a:r>
                  <a:rPr lang="ru-RU" dirty="0"/>
                  <a:t> по </a:t>
                </a:r>
                <a:r>
                  <a:rPr lang="ru-RU" dirty="0" err="1"/>
                  <a:t>їхній</a:t>
                </a:r>
                <a:r>
                  <a:rPr lang="ru-RU" dirty="0"/>
                  <a:t> </a:t>
                </a:r>
                <a:r>
                  <a:rPr lang="ru-RU" dirty="0" err="1"/>
                  <a:t>поліруючій</a:t>
                </a:r>
                <a:r>
                  <a:rPr lang="ru-RU" dirty="0"/>
                  <a:t> </a:t>
                </a:r>
                <a:r>
                  <a:rPr lang="ru-RU" dirty="0" err="1"/>
                  <a:t>здатності</a:t>
                </a:r>
                <a:r>
                  <a:rPr lang="ru-RU" dirty="0"/>
                  <a:t> і </a:t>
                </a:r>
                <a:r>
                  <a:rPr lang="ru-RU" dirty="0" err="1"/>
                  <a:t>чистоті</a:t>
                </a:r>
                <a:r>
                  <a:rPr lang="ru-RU" dirty="0"/>
                  <a:t> </a:t>
                </a:r>
                <a:r>
                  <a:rPr lang="ru-RU" dirty="0" err="1"/>
                  <a:t>обробленої</a:t>
                </a:r>
                <a:r>
                  <a:rPr lang="ru-RU" dirty="0"/>
                  <a:t> </a:t>
                </a:r>
                <a:r>
                  <a:rPr lang="ru-RU" dirty="0" smtClean="0"/>
                  <a:t>поверхні</a:t>
                </a:r>
                <a:r>
                  <a:rPr lang="ru-RU" dirty="0"/>
                  <a:t>. </a:t>
                </a:r>
                <a:r>
                  <a:rPr lang="ru-RU" dirty="0" err="1"/>
                  <a:t>Поліруючу</a:t>
                </a:r>
                <a:r>
                  <a:rPr lang="ru-RU" dirty="0"/>
                  <a:t> </a:t>
                </a:r>
                <a:r>
                  <a:rPr lang="ru-RU" dirty="0" err="1"/>
                  <a:t>здатність</a:t>
                </a:r>
                <a:r>
                  <a:rPr lang="ru-RU" dirty="0"/>
                  <a:t> </a:t>
                </a:r>
                <a:r>
                  <a:rPr lang="ru-RU" dirty="0" err="1"/>
                  <a:t>характеризують</a:t>
                </a:r>
                <a:r>
                  <a:rPr lang="ru-RU" dirty="0"/>
                  <a:t> </a:t>
                </a:r>
                <a:r>
                  <a:rPr lang="ru-RU" dirty="0" err="1"/>
                  <a:t>кількістю</a:t>
                </a:r>
                <a:r>
                  <a:rPr lang="ru-RU" dirty="0"/>
                  <a:t> </a:t>
                </a:r>
                <a:r>
                  <a:rPr lang="ru-RU" dirty="0" err="1"/>
                  <a:t>скла</a:t>
                </a:r>
                <a:r>
                  <a:rPr lang="ru-RU" dirty="0"/>
                  <a:t> </a:t>
                </a:r>
                <a:r>
                  <a:rPr lang="ru-RU" dirty="0" err="1"/>
                  <a:t>зполірованого</a:t>
                </a:r>
                <a:r>
                  <a:rPr lang="ru-RU" dirty="0"/>
                  <a:t> в заданий </a:t>
                </a:r>
                <a:r>
                  <a:rPr lang="ru-RU" dirty="0" err="1" smtClean="0"/>
                  <a:t>проміжок</a:t>
                </a:r>
                <a:r>
                  <a:rPr lang="ru-RU" dirty="0" smtClean="0"/>
                  <a:t> </a:t>
                </a:r>
                <a:r>
                  <a:rPr lang="ru-RU" dirty="0"/>
                  <a:t>часу </a:t>
                </a:r>
                <a:r>
                  <a:rPr lang="ru-RU" dirty="0" err="1"/>
                  <a:t>зі</a:t>
                </a:r>
                <a:r>
                  <a:rPr lang="ru-RU" dirty="0"/>
                  <a:t> </a:t>
                </a:r>
                <a:r>
                  <a:rPr lang="ru-RU" dirty="0" err="1"/>
                  <a:t>зразка</a:t>
                </a:r>
                <a:r>
                  <a:rPr lang="ru-RU" dirty="0"/>
                  <a:t> </a:t>
                </a:r>
                <a:r>
                  <a:rPr lang="ru-RU" dirty="0" err="1"/>
                  <a:t>визначеного</a:t>
                </a:r>
                <a:r>
                  <a:rPr lang="ru-RU" dirty="0"/>
                  <a:t> </a:t>
                </a:r>
                <a:r>
                  <a:rPr lang="ru-RU" dirty="0" err="1"/>
                  <a:t>розміру</a:t>
                </a:r>
                <a:r>
                  <a:rPr lang="ru-RU" dirty="0"/>
                  <a:t> </a:t>
                </a:r>
                <a:r>
                  <a:rPr lang="ru-RU" dirty="0" err="1"/>
                  <a:t>зі</a:t>
                </a:r>
                <a:r>
                  <a:rPr lang="ru-RU" dirty="0"/>
                  <a:t> </a:t>
                </a:r>
                <a:r>
                  <a:rPr lang="ru-RU" dirty="0" err="1"/>
                  <a:t>скла</a:t>
                </a:r>
                <a:r>
                  <a:rPr lang="ru-RU" dirty="0"/>
                  <a:t> марки ДО8 у </a:t>
                </a:r>
                <a:r>
                  <a:rPr lang="ru-RU" dirty="0" err="1"/>
                  <a:t>стандартних</a:t>
                </a:r>
                <a:r>
                  <a:rPr lang="ru-RU" dirty="0"/>
                  <a:t> </a:t>
                </a:r>
                <a:r>
                  <a:rPr lang="ru-RU" dirty="0" err="1"/>
                  <a:t>умовах</a:t>
                </a:r>
                <a:r>
                  <a:rPr lang="ru-RU" dirty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434" y="235132"/>
                <a:ext cx="8980943" cy="513805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3206" t="67589" r="33401" b="18661"/>
          <a:stretch/>
        </p:blipFill>
        <p:spPr>
          <a:xfrm>
            <a:off x="5371552" y="4754879"/>
            <a:ext cx="5771065" cy="1907177"/>
          </a:xfrm>
          <a:prstGeom prst="rect">
            <a:avLst/>
          </a:prstGeom>
        </p:spPr>
      </p:pic>
      <p:pic>
        <p:nvPicPr>
          <p:cNvPr id="10242" name="Picture 2" descr="Окис хром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1953" y="235132"/>
            <a:ext cx="2746058" cy="18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Синтетичні алмазні порошки АСН, АСМ купити в Киї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1953" y="2189662"/>
            <a:ext cx="2746058" cy="184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016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4158343"/>
          </a:xfrm>
        </p:spPr>
        <p:txBody>
          <a:bodyPr/>
          <a:lstStyle/>
          <a:p>
            <a:pPr algn="ctr"/>
            <a:r>
              <a:rPr lang="uk-UA" dirty="0" smtClean="0"/>
              <a:t>Дякую за увагу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316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43281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225297"/>
            <a:ext cx="9905998" cy="4565904"/>
          </a:xfrm>
        </p:spPr>
        <p:txBody>
          <a:bodyPr/>
          <a:lstStyle/>
          <a:p>
            <a:r>
              <a:rPr lang="uk-UA" dirty="0" smtClean="0"/>
              <a:t>1.Основні поняття</a:t>
            </a:r>
          </a:p>
          <a:p>
            <a:r>
              <a:rPr lang="uk-UA" dirty="0"/>
              <a:t>2</a:t>
            </a:r>
            <a:r>
              <a:rPr lang="uk-UA" dirty="0" smtClean="0"/>
              <a:t>.Шліфуючі абразиви</a:t>
            </a:r>
          </a:p>
          <a:p>
            <a:r>
              <a:rPr lang="uk-UA" dirty="0"/>
              <a:t>3</a:t>
            </a:r>
            <a:r>
              <a:rPr lang="uk-UA" dirty="0" smtClean="0"/>
              <a:t>.</a:t>
            </a:r>
            <a:r>
              <a:rPr lang="ru-RU" dirty="0"/>
              <a:t> </a:t>
            </a:r>
            <a:r>
              <a:rPr lang="ru-RU" dirty="0" err="1" smtClean="0"/>
              <a:t>Зерновий</a:t>
            </a:r>
            <a:r>
              <a:rPr lang="ru-RU" dirty="0" smtClean="0"/>
              <a:t> </a:t>
            </a:r>
            <a:r>
              <a:rPr lang="ru-RU" dirty="0"/>
              <a:t>склад і </a:t>
            </a:r>
            <a:r>
              <a:rPr lang="ru-RU" dirty="0" err="1"/>
              <a:t>зернистість</a:t>
            </a:r>
            <a:r>
              <a:rPr lang="ru-RU" dirty="0"/>
              <a:t> </a:t>
            </a:r>
            <a:r>
              <a:rPr lang="ru-RU" dirty="0" err="1"/>
              <a:t>абразивів</a:t>
            </a:r>
            <a:endParaRPr lang="uk-UA" dirty="0" smtClean="0"/>
          </a:p>
          <a:p>
            <a:r>
              <a:rPr lang="uk-UA" dirty="0"/>
              <a:t>4. </a:t>
            </a:r>
            <a:r>
              <a:rPr lang="uk-UA" dirty="0" err="1" smtClean="0"/>
              <a:t>Мікропорошки</a:t>
            </a:r>
            <a:r>
              <a:rPr lang="uk-UA" dirty="0" smtClean="0"/>
              <a:t> </a:t>
            </a:r>
          </a:p>
          <a:p>
            <a:r>
              <a:rPr lang="uk-UA" dirty="0"/>
              <a:t>5</a:t>
            </a:r>
            <a:r>
              <a:rPr lang="uk-UA" dirty="0" smtClean="0"/>
              <a:t>. Поліруючі абразиви</a:t>
            </a:r>
          </a:p>
        </p:txBody>
      </p:sp>
    </p:spTree>
    <p:extLst>
      <p:ext uri="{BB962C8B-B14F-4D97-AF65-F5344CB8AC3E}">
        <p14:creationId xmlns:p14="http://schemas.microsoft.com/office/powerpoint/2010/main" xmlns="" val="391709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838" y="435429"/>
            <a:ext cx="9905998" cy="1905000"/>
          </a:xfrm>
        </p:spPr>
        <p:txBody>
          <a:bodyPr/>
          <a:lstStyle/>
          <a:p>
            <a:r>
              <a:rPr lang="uk-UA" dirty="0" smtClean="0"/>
              <a:t>1.Основні поняття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212" y="2027267"/>
            <a:ext cx="7900987" cy="4402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effectLst/>
              </a:rPr>
              <a:t>	Абразивний</a:t>
            </a:r>
            <a:r>
              <a:rPr lang="ru-RU" b="1" dirty="0" smtClean="0">
                <a:effectLst/>
              </a:rPr>
              <a:t> </a:t>
            </a:r>
            <a:r>
              <a:rPr lang="ru-RU" b="1" dirty="0">
                <a:effectLst/>
              </a:rPr>
              <a:t>інструмент</a:t>
            </a:r>
            <a:r>
              <a:rPr lang="ru-RU" dirty="0">
                <a:effectLst/>
              </a:rPr>
              <a:t> — шліфувальний і різальний інструмент, робоча частина якого містить класифіковані частки абразивного матеріалу. 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 smtClean="0">
                <a:effectLst/>
              </a:rPr>
              <a:t>	Залежно </a:t>
            </a:r>
            <a:r>
              <a:rPr lang="ru-RU" dirty="0">
                <a:effectLst/>
              </a:rPr>
              <a:t>від виду використаного абразивного матеріалу розрізняють алмазні, ельборові, електрокорундові, карбідокремнієві та інші абразивні інструменти. Їх застосовують під час обробки різних деталей машин механізмів і приладів, забезпечуючи точність обробки до 1-4 мкм і параметрами шорсткості поверхні </a:t>
            </a:r>
            <a:r>
              <a:rPr lang="en-US" dirty="0">
                <a:effectLst/>
              </a:rPr>
              <a:t>Ra 0,2-0,08 </a:t>
            </a:r>
            <a:r>
              <a:rPr lang="ru-RU" dirty="0">
                <a:effectLst/>
              </a:rPr>
              <a:t>мкм</a:t>
            </a:r>
            <a:r>
              <a:rPr lang="ru-RU" dirty="0" smtClean="0">
                <a:effectLst/>
              </a:rPr>
              <a:t>.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	 Абразивну обробку широко використовують в </a:t>
            </a:r>
            <a:r>
              <a:rPr lang="uk-UA" dirty="0" smtClean="0">
                <a:effectLst/>
              </a:rPr>
              <a:t>інструментальному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виробництві, де всі операції здійснюють за </a:t>
            </a:r>
            <a:r>
              <a:rPr lang="ru-RU" dirty="0" err="1">
                <a:effectLst/>
              </a:rPr>
              <a:t>допомогою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абразивних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інструментів</a:t>
            </a:r>
            <a:r>
              <a:rPr lang="ru-RU" dirty="0">
                <a:effectLst/>
              </a:rPr>
              <a:t>.</a:t>
            </a:r>
            <a:endParaRPr lang="en-US" dirty="0"/>
          </a:p>
        </p:txBody>
      </p:sp>
      <p:pic>
        <p:nvPicPr>
          <p:cNvPr id="1026" name="Picture 2" descr="https://vue.gov.ua/images/thumb/f/f9/%D0%90%D0%B1%D1%80%D0%B0%D0%B7%D0%B8%D0%B2%D0%BD%D0%B8%D0%B9_%D1%96%D0%BD%D1%81%D1%82%D1%80%D1%83%D0%BC%D0%B5%D0%BD%D1%82.jpg/300px-%D0%90%D0%B1%D1%80%D0%B0%D0%B7%D0%B8%D0%B2%D0%BD%D0%B8%D0%B9_%D1%96%D0%BD%D1%81%D1%82%D1%80%D1%83%D0%BC%D0%B5%D0%BD%D1%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0857" y="2559049"/>
            <a:ext cx="3267754" cy="259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7632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45142"/>
            <a:ext cx="9905998" cy="1905000"/>
          </a:xfrm>
        </p:spPr>
        <p:txBody>
          <a:bodyPr/>
          <a:lstStyle/>
          <a:p>
            <a:r>
              <a:rPr lang="uk-UA" dirty="0" smtClean="0"/>
              <a:t>2.Шліфуючі абразиви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43" y="1698171"/>
            <a:ext cx="11379200" cy="47461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Шліфуючі</a:t>
            </a:r>
            <a:r>
              <a:rPr lang="ru-RU" dirty="0" smtClean="0"/>
              <a:t> </a:t>
            </a:r>
            <a:r>
              <a:rPr lang="ru-RU" dirty="0" err="1"/>
              <a:t>абразиви</a:t>
            </a:r>
            <a:r>
              <a:rPr lang="ru-RU" dirty="0"/>
              <a:t> - </a:t>
            </a:r>
            <a:r>
              <a:rPr lang="ru-RU" dirty="0" err="1"/>
              <a:t>тверді</a:t>
            </a:r>
            <a:r>
              <a:rPr lang="ru-RU" dirty="0"/>
              <a:t>, </a:t>
            </a:r>
            <a:r>
              <a:rPr lang="ru-RU" dirty="0" err="1"/>
              <a:t>дрібнозернисті</a:t>
            </a:r>
            <a:r>
              <a:rPr lang="ru-RU" dirty="0"/>
              <a:t>, </a:t>
            </a:r>
            <a:r>
              <a:rPr lang="ru-RU" dirty="0" err="1"/>
              <a:t>кристалічні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в </a:t>
            </a:r>
            <a:r>
              <a:rPr lang="ru-RU" dirty="0" err="1" smtClean="0"/>
              <a:t>порошкоподібному</a:t>
            </a:r>
            <a:r>
              <a:rPr lang="ru-RU" dirty="0" smtClean="0"/>
              <a:t> </a:t>
            </a:r>
            <a:r>
              <a:rPr lang="ru-RU" dirty="0" err="1"/>
              <a:t>стані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За </a:t>
            </a:r>
            <a:r>
              <a:rPr lang="ru-RU" dirty="0" err="1"/>
              <a:t>походженням</a:t>
            </a:r>
            <a:r>
              <a:rPr lang="ru-RU" dirty="0"/>
              <a:t> </a:t>
            </a:r>
            <a:r>
              <a:rPr lang="ru-RU" dirty="0" smtClean="0"/>
              <a:t>вони </a:t>
            </a:r>
            <a:r>
              <a:rPr lang="ru-RU" dirty="0" err="1" smtClean="0"/>
              <a:t>діляться</a:t>
            </a:r>
            <a:r>
              <a:rPr lang="ru-RU" dirty="0" smtClean="0"/>
              <a:t> на :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 1) </a:t>
            </a:r>
            <a:r>
              <a:rPr lang="ru-RU" dirty="0" err="1" smtClean="0"/>
              <a:t>природні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 2) </a:t>
            </a:r>
            <a:r>
              <a:rPr lang="ru-RU" dirty="0" err="1" smtClean="0"/>
              <a:t>штучні</a:t>
            </a:r>
            <a:r>
              <a:rPr lang="ru-RU" dirty="0"/>
              <a:t>.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 err="1"/>
              <a:t>оптичному</a:t>
            </a:r>
            <a:r>
              <a:rPr lang="ru-RU" dirty="0"/>
              <a:t> </a:t>
            </a:r>
            <a:r>
              <a:rPr lang="ru-RU" dirty="0" smtClean="0"/>
              <a:t>виробництві </a:t>
            </a:r>
            <a:r>
              <a:rPr lang="ru-RU" dirty="0" err="1"/>
              <a:t>абразиви</a:t>
            </a:r>
            <a:r>
              <a:rPr lang="ru-RU" dirty="0"/>
              <a:t> застосовують у </a:t>
            </a:r>
            <a:r>
              <a:rPr lang="ru-RU" dirty="0" err="1"/>
              <a:t>вільному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–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рідких</a:t>
            </a:r>
            <a:r>
              <a:rPr lang="ru-RU" dirty="0"/>
              <a:t> </a:t>
            </a:r>
            <a:r>
              <a:rPr lang="ru-RU" dirty="0" err="1"/>
              <a:t>суспензій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 smtClean="0"/>
              <a:t>зв'язаному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алмазний</a:t>
            </a:r>
            <a:r>
              <a:rPr lang="ru-RU" dirty="0"/>
              <a:t> інструмент.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/>
              <a:t>шліфуючими</a:t>
            </a:r>
            <a:r>
              <a:rPr lang="ru-RU" dirty="0"/>
              <a:t> абразивами є 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Алмаз;</a:t>
            </a:r>
          </a:p>
          <a:p>
            <a:pPr lvl="1"/>
            <a:r>
              <a:rPr lang="ru-RU" dirty="0" smtClean="0"/>
              <a:t>Корунд;</a:t>
            </a:r>
          </a:p>
          <a:p>
            <a:pPr lvl="1"/>
            <a:r>
              <a:rPr lang="ru-RU" dirty="0" err="1" smtClean="0"/>
              <a:t>Електрокорунд</a:t>
            </a:r>
            <a:r>
              <a:rPr lang="ru-RU" dirty="0" smtClean="0"/>
              <a:t>;</a:t>
            </a:r>
          </a:p>
          <a:p>
            <a:pPr lvl="1"/>
            <a:r>
              <a:rPr lang="ru-RU" dirty="0" err="1" smtClean="0"/>
              <a:t>карбід</a:t>
            </a:r>
            <a:r>
              <a:rPr lang="ru-RU" dirty="0" smtClean="0"/>
              <a:t> </a:t>
            </a:r>
            <a:r>
              <a:rPr lang="ru-RU" dirty="0" err="1" smtClean="0"/>
              <a:t>кремнію</a:t>
            </a:r>
            <a:r>
              <a:rPr lang="ru-RU" dirty="0" smtClean="0"/>
              <a:t>;</a:t>
            </a:r>
          </a:p>
          <a:p>
            <a:pPr lvl="1"/>
            <a:r>
              <a:rPr lang="ru-RU" dirty="0" err="1" smtClean="0"/>
              <a:t>карбід</a:t>
            </a:r>
            <a:r>
              <a:rPr lang="ru-RU" dirty="0" smtClean="0"/>
              <a:t> </a:t>
            </a:r>
            <a:r>
              <a:rPr lang="ru-RU" dirty="0"/>
              <a:t>бору. </a:t>
            </a:r>
          </a:p>
          <a:p>
            <a:endParaRPr lang="en-US" dirty="0"/>
          </a:p>
        </p:txBody>
      </p:sp>
      <p:pic>
        <p:nvPicPr>
          <p:cNvPr id="2050" name="Picture 2" descr="Типи абразивів, призначення, застосу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6680" y="3864428"/>
            <a:ext cx="4210731" cy="271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852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7356" y="148725"/>
            <a:ext cx="9905998" cy="1905000"/>
          </a:xfrm>
        </p:spPr>
        <p:txBody>
          <a:bodyPr/>
          <a:lstStyle/>
          <a:p>
            <a:r>
              <a:rPr lang="uk-UA" dirty="0"/>
              <a:t>Алмаз (природний і синтетичний) – кристалічна модифікація вуглецю.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338251"/>
            <a:ext cx="9905998" cy="42846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dirty="0" smtClean="0"/>
              <a:t>	Твердість по мінералогічній шкалі 10;		мікротвердість 100 000 </a:t>
            </a:r>
            <a:r>
              <a:rPr lang="uk-UA" sz="1800" dirty="0" err="1" smtClean="0"/>
              <a:t>мПа</a:t>
            </a:r>
            <a:r>
              <a:rPr lang="uk-UA" sz="1800" dirty="0" smtClean="0"/>
              <a:t>. </a:t>
            </a:r>
          </a:p>
          <a:p>
            <a:pPr marL="0" indent="0">
              <a:buNone/>
            </a:pPr>
            <a:r>
              <a:rPr lang="uk-UA" sz="1800" dirty="0" smtClean="0"/>
              <a:t>	Алмаз зустрічається в природі у вигляді окремих кристалів, що вросли у гірську породу.</a:t>
            </a:r>
          </a:p>
          <a:p>
            <a:pPr marL="0" indent="0">
              <a:buNone/>
            </a:pPr>
            <a:r>
              <a:rPr lang="uk-UA" sz="1800" dirty="0"/>
              <a:t>	</a:t>
            </a:r>
            <a:r>
              <a:rPr lang="uk-UA" sz="1800" dirty="0" smtClean="0"/>
              <a:t>Синтетичні алмази у вигляді порошків одержують різними методами:</a:t>
            </a:r>
          </a:p>
          <a:p>
            <a:pPr lvl="1"/>
            <a:r>
              <a:rPr lang="uk-UA" dirty="0" smtClean="0"/>
              <a:t>кристалізацією вуглецю з його розчинів у розплавлених металах; </a:t>
            </a:r>
          </a:p>
          <a:p>
            <a:pPr lvl="1"/>
            <a:r>
              <a:rPr lang="uk-UA" dirty="0" err="1" smtClean="0"/>
              <a:t>епітаксиальним</a:t>
            </a:r>
            <a:r>
              <a:rPr lang="uk-UA" dirty="0" smtClean="0"/>
              <a:t> нарощуванням на алмазних запалах у присутності </a:t>
            </a:r>
            <a:r>
              <a:rPr lang="uk-UA" dirty="0" err="1" smtClean="0"/>
              <a:t>вуглецевоутримуючих</a:t>
            </a:r>
            <a:r>
              <a:rPr lang="uk-UA" dirty="0" smtClean="0"/>
              <a:t> газів або рідкого середовища; </a:t>
            </a:r>
          </a:p>
          <a:p>
            <a:pPr lvl="1"/>
            <a:r>
              <a:rPr lang="uk-UA" dirty="0" smtClean="0"/>
              <a:t>прямою перебудовою кристалічних ґрат графіту в алмазну. </a:t>
            </a:r>
          </a:p>
          <a:p>
            <a:pPr marL="457200" lvl="1" indent="0">
              <a:buNone/>
            </a:pPr>
            <a:r>
              <a:rPr lang="uk-UA" dirty="0" smtClean="0"/>
              <a:t>	У залежності від умов синтезу одержують порошки, зерна яких відрізняються розмірами, формою, характеристикою поверхні, міцністю і крихкістю. </a:t>
            </a:r>
          </a:p>
          <a:p>
            <a:pPr marL="457200" lvl="1" indent="0">
              <a:buNone/>
            </a:pPr>
            <a:r>
              <a:rPr lang="uk-UA" dirty="0"/>
              <a:t>	</a:t>
            </a:r>
            <a:r>
              <a:rPr lang="uk-UA" dirty="0" smtClean="0"/>
              <a:t>Для обробки оптичних матеріалів їх в основному використовують у зв'язаному стані. У вільному вигляді вони знаходять застосування на завершальних стадіях обробки деяких оптичних кристалів. 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3074" name="Picture 2" descr="Алмаз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9392" y="2793954"/>
            <a:ext cx="20955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293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70263" y="576262"/>
                <a:ext cx="7158446" cy="1905000"/>
              </a:xfrm>
            </p:spPr>
            <p:txBody>
              <a:bodyPr/>
              <a:lstStyle/>
              <a:p>
                <a:r>
                  <a:rPr lang="ru-RU" dirty="0" smtClean="0"/>
                  <a:t>Корунд – </a:t>
                </a:r>
                <a:r>
                  <a:rPr lang="ru-RU" dirty="0" err="1"/>
                  <a:t>кристалічний</a:t>
                </a:r>
                <a:r>
                  <a:rPr lang="ru-RU" dirty="0"/>
                  <a:t> оксид </a:t>
                </a:r>
                <a:r>
                  <a:rPr lang="ru-RU" dirty="0" err="1" smtClean="0"/>
                  <a:t>алюмінію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70263" y="576262"/>
                <a:ext cx="7158446" cy="1905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Зустрічається</a:t>
            </a:r>
            <a:r>
              <a:rPr lang="ru-RU" dirty="0" smtClean="0"/>
              <a:t> </a:t>
            </a:r>
            <a:r>
              <a:rPr lang="ru-RU" dirty="0"/>
              <a:t>як </a:t>
            </a:r>
            <a:r>
              <a:rPr lang="ru-RU" dirty="0" err="1"/>
              <a:t>складова</a:t>
            </a:r>
            <a:r>
              <a:rPr lang="ru-RU" dirty="0"/>
              <a:t> частина </a:t>
            </a:r>
            <a:r>
              <a:rPr lang="ru-RU" dirty="0" err="1" smtClean="0"/>
              <a:t>гірських</a:t>
            </a:r>
            <a:r>
              <a:rPr lang="ru-RU" dirty="0" smtClean="0"/>
              <a:t> </a:t>
            </a:r>
            <a:r>
              <a:rPr lang="ru-RU" dirty="0" err="1"/>
              <a:t>порід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кристалів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	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/>
              <a:t>корунду в </a:t>
            </a:r>
            <a:r>
              <a:rPr lang="ru-RU" dirty="0" err="1"/>
              <a:t>гірських</a:t>
            </a:r>
            <a:r>
              <a:rPr lang="ru-RU" dirty="0"/>
              <a:t> породах </a:t>
            </a:r>
            <a:r>
              <a:rPr lang="ru-RU" dirty="0" err="1"/>
              <a:t>коливається</a:t>
            </a:r>
            <a:r>
              <a:rPr lang="ru-RU" dirty="0"/>
              <a:t> від </a:t>
            </a:r>
            <a:r>
              <a:rPr lang="ru-RU" dirty="0" err="1" smtClean="0"/>
              <a:t>десятих</a:t>
            </a:r>
            <a:r>
              <a:rPr lang="ru-RU" dirty="0" smtClean="0"/>
              <a:t> </a:t>
            </a:r>
            <a:r>
              <a:rPr lang="ru-RU" dirty="0" err="1"/>
              <a:t>часток</a:t>
            </a:r>
            <a:r>
              <a:rPr lang="ru-RU" dirty="0"/>
              <a:t> до 100%. </a:t>
            </a:r>
            <a:r>
              <a:rPr lang="ru-RU" dirty="0" err="1" smtClean="0"/>
              <a:t>Домішки</a:t>
            </a:r>
            <a:r>
              <a:rPr lang="ru-RU" dirty="0"/>
              <a:t> </a:t>
            </a:r>
            <a:r>
              <a:rPr lang="en-US" dirty="0" smtClean="0"/>
              <a:t>Fe</a:t>
            </a:r>
            <a:r>
              <a:rPr lang="en-US" dirty="0"/>
              <a:t>, Cr </a:t>
            </a:r>
            <a:r>
              <a:rPr lang="ru-RU" dirty="0" err="1"/>
              <a:t>обумовлюють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корунду.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Наждаком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smtClean="0"/>
              <a:t>корунд </a:t>
            </a:r>
            <a:r>
              <a:rPr lang="ru-RU" dirty="0"/>
              <a:t>у </a:t>
            </a:r>
            <a:r>
              <a:rPr lang="ru-RU" dirty="0" err="1"/>
              <a:t>сполученні</a:t>
            </a:r>
            <a:r>
              <a:rPr lang="ru-RU" dirty="0"/>
              <a:t> з гематитом, </a:t>
            </a:r>
            <a:r>
              <a:rPr lang="ru-RU" dirty="0" err="1"/>
              <a:t>піритом</a:t>
            </a:r>
            <a:r>
              <a:rPr lang="ru-RU" dirty="0"/>
              <a:t>, магнетитом і слюдами.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Твердість</a:t>
            </a:r>
            <a:r>
              <a:rPr lang="ru-RU" dirty="0" smtClean="0"/>
              <a:t> </a:t>
            </a:r>
            <a:r>
              <a:rPr lang="ru-RU" dirty="0"/>
              <a:t>корунду по </a:t>
            </a:r>
            <a:r>
              <a:rPr lang="ru-RU" dirty="0" err="1" smtClean="0"/>
              <a:t>мінералогічній</a:t>
            </a:r>
            <a:r>
              <a:rPr lang="ru-RU" dirty="0"/>
              <a:t> </a:t>
            </a:r>
            <a:r>
              <a:rPr lang="ru-RU" dirty="0" err="1" smtClean="0"/>
              <a:t>шкалі</a:t>
            </a:r>
            <a:r>
              <a:rPr lang="ru-RU" dirty="0" smtClean="0"/>
              <a:t> </a:t>
            </a:r>
            <a:r>
              <a:rPr lang="ru-RU" dirty="0"/>
              <a:t>9 </a:t>
            </a:r>
            <a:r>
              <a:rPr lang="ru-RU" dirty="0" err="1"/>
              <a:t>одиниць</a:t>
            </a:r>
            <a:r>
              <a:rPr lang="ru-RU" dirty="0"/>
              <a:t>, </a:t>
            </a:r>
            <a:r>
              <a:rPr lang="ru-RU" dirty="0" err="1"/>
              <a:t>мікротвердість</a:t>
            </a:r>
            <a:r>
              <a:rPr lang="ru-RU" dirty="0"/>
              <a:t> 16000 – 24000 мПа. У </a:t>
            </a:r>
            <a:r>
              <a:rPr lang="ru-RU" dirty="0" err="1"/>
              <a:t>вільному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шліфування</a:t>
            </a:r>
            <a:r>
              <a:rPr lang="ru-RU" dirty="0"/>
              <a:t> практично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оптичних</a:t>
            </a:r>
            <a:r>
              <a:rPr lang="ru-RU" dirty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6" name="AutoShape 8" descr="Камінь корунд. Властивості корунду. Опис корун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Камінь корунд. Властивості корунду. Опис корунд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8709" y="328106"/>
            <a:ext cx="3618411" cy="240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1290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Карбокорунд</a:t>
            </a:r>
            <a:r>
              <a:rPr lang="ru-RU" dirty="0"/>
              <a:t> – </a:t>
            </a:r>
            <a:r>
              <a:rPr lang="ru-RU" dirty="0" err="1"/>
              <a:t>хімічна</a:t>
            </a:r>
            <a:r>
              <a:rPr lang="ru-RU" dirty="0"/>
              <a:t> </a:t>
            </a:r>
            <a:r>
              <a:rPr lang="ru-RU" dirty="0" err="1"/>
              <a:t>сполука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 з </a:t>
            </a:r>
            <a:r>
              <a:rPr lang="ru-RU" dirty="0" err="1"/>
              <a:t>кремнієм</a:t>
            </a:r>
            <a:r>
              <a:rPr lang="ru-RU" dirty="0"/>
              <a:t>, </a:t>
            </a:r>
            <a:r>
              <a:rPr lang="ru-RU" dirty="0" err="1"/>
              <a:t>отримана</a:t>
            </a:r>
            <a:r>
              <a:rPr lang="ru-RU" dirty="0"/>
              <a:t> при </a:t>
            </a:r>
            <a:r>
              <a:rPr lang="ru-RU" dirty="0" err="1"/>
              <a:t>плавленні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з </a:t>
            </a:r>
            <a:r>
              <a:rPr lang="ru-RU" dirty="0" err="1"/>
              <a:t>кварцовим</a:t>
            </a:r>
            <a:r>
              <a:rPr lang="ru-RU" dirty="0"/>
              <a:t> </a:t>
            </a:r>
            <a:r>
              <a:rPr lang="ru-RU" dirty="0" err="1"/>
              <a:t>піском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666999"/>
            <a:ext cx="7622585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err="1" smtClean="0"/>
              <a:t>Чистий</a:t>
            </a:r>
            <a:r>
              <a:rPr lang="ru-RU" dirty="0" smtClean="0"/>
              <a:t> </a:t>
            </a:r>
            <a:r>
              <a:rPr lang="ru-RU" dirty="0" err="1"/>
              <a:t>карбокорунд</a:t>
            </a:r>
            <a:r>
              <a:rPr lang="ru-RU" dirty="0"/>
              <a:t> </a:t>
            </a:r>
            <a:r>
              <a:rPr lang="ru-RU" dirty="0" err="1"/>
              <a:t>безбарвний</a:t>
            </a:r>
            <a:r>
              <a:rPr lang="ru-RU" dirty="0"/>
              <a:t>, </a:t>
            </a:r>
            <a:r>
              <a:rPr lang="ru-RU" dirty="0" err="1"/>
              <a:t>технічний</a:t>
            </a:r>
            <a:r>
              <a:rPr lang="ru-RU" dirty="0"/>
              <a:t> </a:t>
            </a:r>
            <a:r>
              <a:rPr lang="ru-RU" dirty="0" smtClean="0"/>
              <a:t>–</a:t>
            </a:r>
            <a:r>
              <a:rPr lang="ru-RU" dirty="0" err="1" smtClean="0"/>
              <a:t>пофарбований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/>
              <a:t>кольори</a:t>
            </a:r>
            <a:r>
              <a:rPr lang="ru-RU" dirty="0"/>
              <a:t> від ясно-зеленого до </a:t>
            </a:r>
            <a:r>
              <a:rPr lang="ru-RU" dirty="0" err="1"/>
              <a:t>чорного</a:t>
            </a:r>
            <a:r>
              <a:rPr lang="ru-RU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err="1" smtClean="0"/>
              <a:t>Твердість</a:t>
            </a:r>
            <a:r>
              <a:rPr lang="ru-RU" dirty="0" smtClean="0"/>
              <a:t> </a:t>
            </a:r>
            <a:r>
              <a:rPr lang="ru-RU" dirty="0"/>
              <a:t>9,5, </a:t>
            </a:r>
            <a:r>
              <a:rPr lang="en-US" dirty="0" smtClean="0"/>
              <a:t>		</a:t>
            </a:r>
            <a:r>
              <a:rPr lang="ru-RU" dirty="0" err="1" smtClean="0"/>
              <a:t>мікротвердість</a:t>
            </a:r>
            <a:r>
              <a:rPr lang="ru-RU" dirty="0" smtClean="0"/>
              <a:t> </a:t>
            </a:r>
            <a:r>
              <a:rPr lang="ru-RU" dirty="0"/>
              <a:t>28000 – 33000 мПа.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	Для </a:t>
            </a:r>
            <a:r>
              <a:rPr lang="ru-RU" dirty="0"/>
              <a:t>обробки </a:t>
            </a:r>
            <a:r>
              <a:rPr lang="ru-RU" dirty="0" err="1"/>
              <a:t>оптичних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обмежене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залишає</a:t>
            </a:r>
            <a:r>
              <a:rPr lang="ru-RU" dirty="0"/>
              <a:t> на поверхні </a:t>
            </a:r>
            <a:r>
              <a:rPr lang="ru-RU" dirty="0" err="1" smtClean="0"/>
              <a:t>глибокі</a:t>
            </a:r>
            <a:r>
              <a:rPr lang="ru-RU" dirty="0" smtClean="0"/>
              <a:t> </a:t>
            </a:r>
            <a:r>
              <a:rPr lang="ru-RU" dirty="0" err="1"/>
              <a:t>подряпини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Карбид кремния: карборунд | Андрей Смирн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999" y="2903353"/>
            <a:ext cx="3187066" cy="318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147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dirty="0" err="1"/>
              <a:t>Електрокорунд</a:t>
            </a:r>
            <a:r>
              <a:rPr lang="ru-RU" dirty="0"/>
              <a:t> – </a:t>
            </a:r>
            <a:r>
              <a:rPr lang="ru-RU" dirty="0" err="1"/>
              <a:t>кристалічний</a:t>
            </a:r>
            <a:r>
              <a:rPr lang="ru-RU" dirty="0"/>
              <a:t> окис </a:t>
            </a:r>
            <a:r>
              <a:rPr lang="ru-RU" dirty="0" err="1"/>
              <a:t>алюмінію</a:t>
            </a:r>
            <a:r>
              <a:rPr lang="ru-RU" dirty="0"/>
              <a:t>, </a:t>
            </a:r>
            <a:r>
              <a:rPr lang="ru-RU" dirty="0" err="1"/>
              <a:t>одержуваний</a:t>
            </a:r>
            <a:r>
              <a:rPr lang="ru-RU" dirty="0"/>
              <a:t> </a:t>
            </a:r>
            <a:r>
              <a:rPr lang="ru-RU" dirty="0" err="1"/>
              <a:t>електровиплавкою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гірських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416629"/>
            <a:ext cx="7845833" cy="4180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/>
              <a:t>випускає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електрокорунда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у </a:t>
            </a:r>
            <a:r>
              <a:rPr lang="ru-RU" dirty="0" err="1"/>
              <a:t>залежності</a:t>
            </a:r>
            <a:r>
              <a:rPr lang="ru-RU" dirty="0"/>
              <a:t> від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кристалічної</a:t>
            </a:r>
            <a:r>
              <a:rPr lang="ru-RU" dirty="0"/>
              <a:t> </a:t>
            </a:r>
            <a:r>
              <a:rPr lang="ru-RU" dirty="0" err="1"/>
              <a:t>фракції</a:t>
            </a:r>
            <a:r>
              <a:rPr lang="ru-RU" dirty="0"/>
              <a:t> оксиду </a:t>
            </a:r>
            <a:r>
              <a:rPr lang="ru-RU" dirty="0" err="1"/>
              <a:t>алюмінію</a:t>
            </a:r>
            <a:r>
              <a:rPr lang="ru-RU" dirty="0"/>
              <a:t> і </a:t>
            </a:r>
            <a:r>
              <a:rPr lang="ru-RU" dirty="0" err="1"/>
              <a:t>домішок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 smtClean="0"/>
              <a:t>різну</a:t>
            </a:r>
            <a:r>
              <a:rPr lang="en-US" dirty="0" smtClean="0"/>
              <a:t> </a:t>
            </a:r>
            <a:r>
              <a:rPr lang="ru-RU" dirty="0" smtClean="0"/>
              <a:t>структуру</a:t>
            </a:r>
            <a:r>
              <a:rPr lang="ru-RU" dirty="0"/>
              <a:t>,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колір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 smtClean="0"/>
              <a:t>: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err="1"/>
              <a:t>електрокорунд</a:t>
            </a:r>
            <a:r>
              <a:rPr lang="ru-RU" dirty="0"/>
              <a:t> </a:t>
            </a:r>
            <a:r>
              <a:rPr lang="ru-RU" dirty="0" err="1"/>
              <a:t>нормальний</a:t>
            </a:r>
            <a:r>
              <a:rPr lang="ru-RU" dirty="0"/>
              <a:t>; </a:t>
            </a:r>
            <a:endParaRPr lang="en-US" dirty="0" smtClean="0"/>
          </a:p>
          <a:p>
            <a:r>
              <a:rPr lang="ru-RU" dirty="0" err="1" smtClean="0"/>
              <a:t>електрокорунд</a:t>
            </a:r>
            <a:r>
              <a:rPr lang="ru-RU" dirty="0" smtClean="0"/>
              <a:t> </a:t>
            </a:r>
            <a:r>
              <a:rPr lang="ru-RU" dirty="0" err="1"/>
              <a:t>білий</a:t>
            </a:r>
            <a:r>
              <a:rPr lang="ru-RU" dirty="0"/>
              <a:t>; </a:t>
            </a:r>
            <a:endParaRPr lang="en-US" dirty="0" smtClean="0"/>
          </a:p>
          <a:p>
            <a:r>
              <a:rPr lang="ru-RU" dirty="0" err="1" smtClean="0"/>
              <a:t>електрокорунди</a:t>
            </a:r>
            <a:r>
              <a:rPr lang="ru-RU" dirty="0" smtClean="0"/>
              <a:t> </a:t>
            </a:r>
            <a:r>
              <a:rPr lang="ru-RU" dirty="0" err="1" smtClean="0"/>
              <a:t>леговані</a:t>
            </a:r>
            <a:r>
              <a:rPr lang="ru-RU" dirty="0"/>
              <a:t>; </a:t>
            </a:r>
            <a:endParaRPr lang="en-US" dirty="0" smtClean="0"/>
          </a:p>
          <a:p>
            <a:r>
              <a:rPr lang="ru-RU" dirty="0" err="1" smtClean="0"/>
              <a:t>монокорунд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err="1" smtClean="0"/>
              <a:t>Застосовується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водяних</a:t>
            </a:r>
            <a:r>
              <a:rPr lang="ru-RU" dirty="0"/>
              <a:t> </a:t>
            </a:r>
            <a:r>
              <a:rPr lang="ru-RU" dirty="0" err="1"/>
              <a:t>суспензій</a:t>
            </a:r>
            <a:r>
              <a:rPr lang="ru-RU" dirty="0"/>
              <a:t> для </a:t>
            </a:r>
            <a:r>
              <a:rPr lang="ru-RU" dirty="0" err="1"/>
              <a:t>шліфування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 smtClean="0"/>
              <a:t>оптичних</a:t>
            </a:r>
            <a:r>
              <a:rPr lang="ru-RU" dirty="0" smtClean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особливо </a:t>
            </a:r>
            <a:r>
              <a:rPr lang="ru-RU" dirty="0" err="1"/>
              <a:t>твердих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Електрокорунд білий 25А - оксид алюмінію амбразив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7613" y="2150653"/>
            <a:ext cx="3297965" cy="329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442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Карбід</a:t>
            </a:r>
            <a:r>
              <a:rPr lang="ru-RU" dirty="0"/>
              <a:t> бора – </a:t>
            </a:r>
            <a:r>
              <a:rPr lang="ru-RU" dirty="0" err="1"/>
              <a:t>сполука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 з бором.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899" y="1562100"/>
            <a:ext cx="9905998" cy="31242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err="1" smtClean="0"/>
              <a:t>Одержують</a:t>
            </a:r>
            <a:r>
              <a:rPr lang="ru-RU" dirty="0" smtClean="0"/>
              <a:t> </a:t>
            </a:r>
            <a:r>
              <a:rPr lang="ru-RU" dirty="0" err="1"/>
              <a:t>плавленням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 борного </a:t>
            </a:r>
            <a:r>
              <a:rPr lang="ru-RU" dirty="0" err="1" smtClean="0"/>
              <a:t>ангідриду</a:t>
            </a:r>
            <a:r>
              <a:rPr lang="ru-RU" dirty="0" smtClean="0"/>
              <a:t> </a:t>
            </a:r>
            <a:r>
              <a:rPr lang="ru-RU" dirty="0"/>
              <a:t>і коксу.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По </a:t>
            </a:r>
            <a:r>
              <a:rPr lang="ru-RU" dirty="0" err="1"/>
              <a:t>твердості</a:t>
            </a:r>
            <a:r>
              <a:rPr lang="ru-RU" dirty="0"/>
              <a:t> </a:t>
            </a:r>
            <a:r>
              <a:rPr lang="ru-RU" dirty="0" err="1"/>
              <a:t>близький</a:t>
            </a:r>
            <a:r>
              <a:rPr lang="ru-RU" dirty="0"/>
              <a:t> до алмазу, </a:t>
            </a:r>
            <a:r>
              <a:rPr lang="en-US" dirty="0" smtClean="0"/>
              <a:t>	</a:t>
            </a:r>
            <a:r>
              <a:rPr lang="ru-RU" dirty="0" err="1" smtClean="0"/>
              <a:t>мікротвердість</a:t>
            </a:r>
            <a:r>
              <a:rPr lang="ru-RU" dirty="0" smtClean="0"/>
              <a:t> </a:t>
            </a:r>
            <a:r>
              <a:rPr lang="ru-RU" dirty="0"/>
              <a:t>33000 – 43000 мПа.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ru-RU" dirty="0" smtClean="0"/>
              <a:t>Застосовують </a:t>
            </a:r>
            <a:r>
              <a:rPr lang="ru-RU" dirty="0"/>
              <a:t>при </a:t>
            </a:r>
            <a:r>
              <a:rPr lang="ru-RU" dirty="0" err="1"/>
              <a:t>свердленні</a:t>
            </a:r>
            <a:r>
              <a:rPr lang="ru-RU" dirty="0"/>
              <a:t> </a:t>
            </a:r>
            <a:r>
              <a:rPr lang="ru-RU" dirty="0" err="1"/>
              <a:t>отворів</a:t>
            </a:r>
            <a:r>
              <a:rPr lang="ru-RU" dirty="0"/>
              <a:t> у </a:t>
            </a:r>
            <a:r>
              <a:rPr lang="ru-RU" dirty="0" err="1"/>
              <a:t>склі</a:t>
            </a:r>
            <a:r>
              <a:rPr lang="ru-RU" dirty="0"/>
              <a:t> й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оптичних</a:t>
            </a:r>
            <a:r>
              <a:rPr lang="ru-RU" dirty="0"/>
              <a:t> </a:t>
            </a:r>
            <a:r>
              <a:rPr lang="ru-RU" dirty="0" err="1"/>
              <a:t>матеріалах</a:t>
            </a:r>
            <a:r>
              <a:rPr lang="ru-RU" dirty="0"/>
              <a:t> і </a:t>
            </a:r>
            <a:r>
              <a:rPr lang="ru-RU" dirty="0" err="1"/>
              <a:t>шліфуванні</a:t>
            </a:r>
            <a:r>
              <a:rPr lang="ru-RU" dirty="0"/>
              <a:t> </a:t>
            </a:r>
            <a:r>
              <a:rPr lang="ru-RU" dirty="0" err="1" smtClean="0"/>
              <a:t>твердих</a:t>
            </a:r>
            <a:r>
              <a:rPr lang="ru-RU" dirty="0" smtClean="0"/>
              <a:t> </a:t>
            </a:r>
            <a:r>
              <a:rPr lang="ru-RU" dirty="0" err="1"/>
              <a:t>оптичних</a:t>
            </a:r>
            <a:r>
              <a:rPr lang="ru-RU" dirty="0"/>
              <a:t> </a:t>
            </a:r>
            <a:r>
              <a:rPr lang="ru-RU" dirty="0" err="1"/>
              <a:t>кристалів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Карбид бора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1428" y="3612794"/>
            <a:ext cx="3745140" cy="280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4304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117</TotalTime>
  <Words>165</Words>
  <Application>Microsoft Office PowerPoint</Application>
  <PresentationFormat>Произвольный</PresentationFormat>
  <Paragraphs>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Сетка</vt:lpstr>
      <vt:lpstr>Лекція 17</vt:lpstr>
      <vt:lpstr>Зміст</vt:lpstr>
      <vt:lpstr>1.Основні поняття</vt:lpstr>
      <vt:lpstr>2.Шліфуючі абразиви</vt:lpstr>
      <vt:lpstr>Алмаз (природний і синтетичний) – кристалічна модифікація вуглецю.</vt:lpstr>
      <vt:lpstr> </vt:lpstr>
      <vt:lpstr>Карбокорунд – хімічна сполука вуглецю з кремнієм, отримана при плавленні суміші вугілля з кварцовим піском.</vt:lpstr>
      <vt:lpstr>Електрокорунд – кристалічний окис алюмінію, одержуваний електровиплавкою  гірських порід.</vt:lpstr>
      <vt:lpstr>Карбід бора – сполука вуглецю з бором.</vt:lpstr>
      <vt:lpstr>3. Зерновий склад та зернистість абразивів</vt:lpstr>
      <vt:lpstr>Шліфуючі порошки природного і синтетичного алмазу розділяють на дві групи:  шліфпорошки, мікропорошки.  </vt:lpstr>
      <vt:lpstr>Слайд 12</vt:lpstr>
      <vt:lpstr>Слайд 13</vt:lpstr>
      <vt:lpstr>4.Мікропорошки</vt:lpstr>
      <vt:lpstr>5.Поліруючі абразиви</vt:lpstr>
      <vt:lpstr>Слайд 16</vt:lpstr>
      <vt:lpstr>Слайд 17</vt:lpstr>
      <vt:lpstr>Дякую за увагу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Andrew Khraban</dc:creator>
  <cp:lastModifiedBy>Admin</cp:lastModifiedBy>
  <cp:revision>14</cp:revision>
  <dcterms:created xsi:type="dcterms:W3CDTF">2020-03-31T13:15:03Z</dcterms:created>
  <dcterms:modified xsi:type="dcterms:W3CDTF">2020-07-14T09:47:20Z</dcterms:modified>
</cp:coreProperties>
</file>